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3716000" cx="2438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DvTLwHy1w3xZ2QRm0oWYw4wC+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king Title copy 5" showMasterSp="0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>
            <p:ph idx="2" type="pic"/>
          </p:nvPr>
        </p:nvSpPr>
        <p:spPr>
          <a:xfrm>
            <a:off x="4790557" y="-1125583"/>
            <a:ext cx="24262061" cy="15166938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16"/>
          <p:cNvSpPr/>
          <p:nvPr/>
        </p:nvSpPr>
        <p:spPr>
          <a:xfrm rot="-1001880">
            <a:off x="-6515365" y="-522463"/>
            <a:ext cx="15578072" cy="155780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8;p16"/>
          <p:cNvSpPr/>
          <p:nvPr>
            <p:ph idx="3" type="pic"/>
          </p:nvPr>
        </p:nvSpPr>
        <p:spPr>
          <a:xfrm>
            <a:off x="1329918" y="681696"/>
            <a:ext cx="1811510" cy="1512464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6"/>
          <p:cNvSpPr txBox="1"/>
          <p:nvPr/>
        </p:nvSpPr>
        <p:spPr>
          <a:xfrm>
            <a:off x="1274233" y="12856633"/>
            <a:ext cx="4713115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20" name="Google Shape;20;p16"/>
          <p:cNvSpPr txBox="1"/>
          <p:nvPr/>
        </p:nvSpPr>
        <p:spPr>
          <a:xfrm>
            <a:off x="1273344" y="4515177"/>
            <a:ext cx="4354750" cy="2364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b="0" i="0" lang="en-US" sz="8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Empatía</a:t>
            </a:r>
            <a:endParaRPr/>
          </a:p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Bullets copy" showMasterSp="0">
  <p:cSld name="Copy Bullets copy 2">
    <p:bg>
      <p:bgPr>
        <a:solidFill>
          <a:srgbClr val="F3F3F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3" name="Google Shape;123;p25"/>
          <p:cNvSpPr txBox="1"/>
          <p:nvPr/>
        </p:nvSpPr>
        <p:spPr>
          <a:xfrm>
            <a:off x="6996983" y="11952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802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124" name="Google Shape;124;p25"/>
          <p:cNvSpPr txBox="1"/>
          <p:nvPr/>
        </p:nvSpPr>
        <p:spPr>
          <a:xfrm>
            <a:off x="8417715" y="1195220"/>
            <a:ext cx="130801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10168925" y="1195220"/>
            <a:ext cx="126655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11954693" y="1195220"/>
            <a:ext cx="729873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/>
          </a:p>
        </p:txBody>
      </p:sp>
      <p:sp>
        <p:nvSpPr>
          <p:cNvPr id="127" name="Google Shape;127;p25"/>
          <p:cNvSpPr txBox="1"/>
          <p:nvPr/>
        </p:nvSpPr>
        <p:spPr>
          <a:xfrm>
            <a:off x="13203775" y="1195220"/>
            <a:ext cx="112992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</a:t>
            </a:r>
            <a:endParaRPr/>
          </a:p>
        </p:txBody>
      </p:sp>
      <p:sp>
        <p:nvSpPr>
          <p:cNvPr id="128" name="Google Shape;128;p25"/>
          <p:cNvSpPr txBox="1"/>
          <p:nvPr/>
        </p:nvSpPr>
        <p:spPr>
          <a:xfrm>
            <a:off x="14852905" y="1195220"/>
            <a:ext cx="1389716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129" name="Google Shape;129;p25"/>
          <p:cNvSpPr txBox="1"/>
          <p:nvPr>
            <p:ph idx="2" type="body"/>
          </p:nvPr>
        </p:nvSpPr>
        <p:spPr>
          <a:xfrm>
            <a:off x="1273513" y="3473779"/>
            <a:ext cx="11580218" cy="246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1" name="Google Shape;131;p25"/>
          <p:cNvSpPr txBox="1"/>
          <p:nvPr/>
        </p:nvSpPr>
        <p:spPr>
          <a:xfrm>
            <a:off x="1397603" y="5777437"/>
            <a:ext cx="8756337" cy="508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1" marL="330200" marR="555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before you talk.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or sketch lots of your ideas on sticky notes before talking about them. </a:t>
            </a:r>
            <a:b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discussions, capture the main points on sticky notes and post to the wall.</a:t>
            </a:r>
            <a:endParaRPr/>
          </a:p>
          <a:p>
            <a:pPr indent="-330200" lvl="1" marL="330200" marR="55561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no bad ideas.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big. Diverge to get everyone’s ideas out there. Come back together to discuss, cluster, and seek patterns. Then, converge to determine the strongest ideas.</a:t>
            </a:r>
            <a:endParaRPr/>
          </a:p>
          <a:p>
            <a:pPr indent="-330200" lvl="1" marL="330200" marR="55561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Stay focused on your users.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Tell stories about users to keep them at the center of your attention.  </a:t>
            </a:r>
            <a:endParaRPr/>
          </a:p>
        </p:txBody>
      </p:sp>
      <p:sp>
        <p:nvSpPr>
          <p:cNvPr id="132" name="Google Shape;132;p25"/>
          <p:cNvSpPr txBox="1"/>
          <p:nvPr>
            <p:ph idx="4" type="body"/>
          </p:nvPr>
        </p:nvSpPr>
        <p:spPr>
          <a:xfrm>
            <a:off x="11364639" y="5777437"/>
            <a:ext cx="9175405" cy="4419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3" name="Google Shape;133;p25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Bullets copy 2" showMasterSp="0">
  <p:cSld name="Copy Bullets copy 2 2">
    <p:bg>
      <p:bgPr>
        <a:solidFill>
          <a:srgbClr val="F3F3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1273513" y="3473779"/>
            <a:ext cx="9949267" cy="774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"/>
              <a:buNone/>
              <a:defRPr sz="5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body"/>
          </p:nvPr>
        </p:nvSpPr>
        <p:spPr>
          <a:xfrm>
            <a:off x="892283" y="4804586"/>
            <a:ext cx="21162549" cy="487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26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Empathy Map</a:t>
            </a: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6996983" y="11952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8446900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Gather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10158818" y="1195220"/>
            <a:ext cx="9914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11669435" y="1195220"/>
            <a:ext cx="137881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13567463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15279382" y="1195220"/>
            <a:ext cx="153784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 +  Instruction" showMasterSp="0">
  <p:cSld name="Example +  Instruction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20282253" y="13164805"/>
            <a:ext cx="3440672" cy="317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    ||   </a:t>
            </a:r>
            <a:r>
              <a:rPr b="1" i="0" lang="en-US" sz="1400" u="none" cap="none" strike="noStrike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</a:t>
            </a:r>
            <a:r>
              <a:rPr b="0" i="0" lang="en-US" sz="1400" u="none" cap="none" strike="noStrike">
                <a:solidFill>
                  <a:srgbClr val="27272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Studios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pic>
        <p:nvPicPr>
          <p:cNvPr descr="etienne-girardet-360034-unsplash.jpeg" id="156" name="Google Shape;156;p27"/>
          <p:cNvPicPr preferRelativeResize="0"/>
          <p:nvPr/>
        </p:nvPicPr>
        <p:blipFill rotWithShape="1">
          <a:blip r:embed="rId2">
            <a:alphaModFix/>
          </a:blip>
          <a:srcRect b="2774" l="38960" r="2937" t="1824"/>
          <a:stretch/>
        </p:blipFill>
        <p:spPr>
          <a:xfrm rot="-448900">
            <a:off x="11355606" y="-735368"/>
            <a:ext cx="13874150" cy="15186737"/>
          </a:xfrm>
          <a:custGeom>
            <a:rect b="b" l="l" r="r" t="t"/>
            <a:pathLst>
              <a:path extrusionOk="0" h="21600" w="21600">
                <a:moveTo>
                  <a:pt x="2780" y="0"/>
                </a:moveTo>
                <a:lnTo>
                  <a:pt x="0" y="19342"/>
                </a:lnTo>
                <a:lnTo>
                  <a:pt x="18820" y="21600"/>
                </a:lnTo>
                <a:lnTo>
                  <a:pt x="21600" y="2258"/>
                </a:lnTo>
                <a:lnTo>
                  <a:pt x="278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7" name="Google Shape;157;p27"/>
          <p:cNvSpPr/>
          <p:nvPr/>
        </p:nvSpPr>
        <p:spPr>
          <a:xfrm>
            <a:off x="12175525" y="-537171"/>
            <a:ext cx="14826061" cy="14482664"/>
          </a:xfrm>
          <a:prstGeom prst="rect">
            <a:avLst/>
          </a:prstGeom>
          <a:solidFill>
            <a:srgbClr val="F6F0F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7"/>
          <p:cNvSpPr/>
          <p:nvPr>
            <p:ph idx="2" type="pic"/>
          </p:nvPr>
        </p:nvSpPr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sp>
      <p:sp>
        <p:nvSpPr>
          <p:cNvPr id="159" name="Google Shape;159;p27"/>
          <p:cNvSpPr txBox="1"/>
          <p:nvPr>
            <p:ph idx="3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4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Helvetica Neue"/>
              <a:buNone/>
              <a:defRPr sz="60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/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163" name="Google Shape;163;p27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 +  Instruction copy" showMasterSp="0">
  <p:cSld name="Example +  Instruction cop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2125"/>
          <a:stretch/>
        </p:blipFill>
        <p:spPr>
          <a:xfrm>
            <a:off x="11947019" y="-97812"/>
            <a:ext cx="12538987" cy="1422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8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2" name="Google Shape;172;p28"/>
          <p:cNvSpPr/>
          <p:nvPr>
            <p:ph idx="2" type="pic"/>
          </p:nvPr>
        </p:nvSpPr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sp>
      <p:sp>
        <p:nvSpPr>
          <p:cNvPr id="173" name="Google Shape;173;p28"/>
          <p:cNvSpPr txBox="1"/>
          <p:nvPr>
            <p:ph idx="3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4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76" name="Google Shape;176;p28"/>
          <p:cNvSpPr txBox="1"/>
          <p:nvPr>
            <p:ph idx="5" type="body"/>
          </p:nvPr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 +  Instruction copy 2" showMasterSp="0">
  <p:cSld name="Example +  Instruction copy 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red.jpg" id="180" name="Google Shape;180;p29"/>
          <p:cNvPicPr preferRelativeResize="0"/>
          <p:nvPr/>
        </p:nvPicPr>
        <p:blipFill rotWithShape="1">
          <a:blip r:embed="rId2">
            <a:alphaModFix/>
          </a:blip>
          <a:srcRect b="35814" l="67172" r="94" t="5189"/>
          <a:stretch/>
        </p:blipFill>
        <p:spPr>
          <a:xfrm>
            <a:off x="12148275" y="-835"/>
            <a:ext cx="12288687" cy="13845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6" name="Google Shape;186;p29"/>
          <p:cNvSpPr/>
          <p:nvPr>
            <p:ph idx="2" type="pic"/>
          </p:nvPr>
        </p:nvSpPr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sp>
      <p:sp>
        <p:nvSpPr>
          <p:cNvPr id="187" name="Google Shape;187;p29"/>
          <p:cNvSpPr txBox="1"/>
          <p:nvPr>
            <p:ph idx="3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4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9" name="Google Shape;189;p29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August 23, 2018 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90" name="Google Shape;190;p29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August 23, 2018 </a:t>
            </a:r>
            <a:r>
              <a:rPr b="0" i="0" lang="en-US" sz="1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© 2018 IBM Corporation</a:t>
            </a:r>
            <a:endParaRPr/>
          </a:p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Instruction" showMasterSp="0">
  <p:cSld name="Photo + Instruc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>
            <p:ph idx="2" type="pic"/>
          </p:nvPr>
        </p:nvSpPr>
        <p:spPr>
          <a:xfrm>
            <a:off x="11324828" y="0"/>
            <a:ext cx="13716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30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0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01" name="Google Shape;201;p30"/>
          <p:cNvSpPr txBox="1"/>
          <p:nvPr/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33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Helvetica Neue"/>
              <a:buChar char="•"/>
            </a:pPr>
            <a:r>
              <a:rPr b="1" i="0" lang="en-US" sz="30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goal: </a:t>
            </a:r>
            <a:r>
              <a:rPr b="0" i="0" lang="en-US" sz="30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the new employee a work station.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 high level goal for your user to complete during the test.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Instruction copy" showMasterSp="0">
  <p:cSld name="Photo + Instruction cop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>
            <p:ph idx="2" type="pic"/>
          </p:nvPr>
        </p:nvSpPr>
        <p:spPr>
          <a:xfrm>
            <a:off x="11324828" y="0"/>
            <a:ext cx="13716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1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3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15" name="Google Shape;215;p31"/>
          <p:cNvSpPr txBox="1"/>
          <p:nvPr>
            <p:ph idx="4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16" name="Google Shape;216;p31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August 23, 2018 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EB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Empathy Map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ircle Crop" showMasterSp="0">
  <p:cSld name="Text + Circle Crop">
    <p:bg>
      <p:bgPr>
        <a:solidFill>
          <a:srgbClr val="17171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1273513" y="3473779"/>
            <a:ext cx="9419267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Helvetica Neue"/>
              <a:buNone/>
              <a:defRPr sz="60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2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4" name="Google Shape;224;p32"/>
          <p:cNvSpPr/>
          <p:nvPr>
            <p:ph idx="3" type="pic"/>
          </p:nvPr>
        </p:nvSpPr>
        <p:spPr>
          <a:xfrm>
            <a:off x="3055570" y="-915178"/>
            <a:ext cx="25411113" cy="16943766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2"/>
          <p:cNvSpPr txBox="1"/>
          <p:nvPr>
            <p:ph idx="4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6" name="Google Shape;226;p32"/>
          <p:cNvSpPr txBox="1"/>
          <p:nvPr/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6996983" y="11825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8417715" y="1182520"/>
            <a:ext cx="130801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10168925" y="1182520"/>
            <a:ext cx="126655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11954693" y="1182520"/>
            <a:ext cx="729873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/>
          </a:p>
        </p:txBody>
      </p:sp>
      <p:sp>
        <p:nvSpPr>
          <p:cNvPr id="232" name="Google Shape;232;p32"/>
          <p:cNvSpPr txBox="1"/>
          <p:nvPr/>
        </p:nvSpPr>
        <p:spPr>
          <a:xfrm>
            <a:off x="13203775" y="1182520"/>
            <a:ext cx="112992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</a:t>
            </a:r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14852905" y="1182520"/>
            <a:ext cx="1389716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Circle Crop copy" showMasterSp="0">
  <p:cSld name="Text + Circle Crop cop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1273513" y="3473779"/>
            <a:ext cx="9419267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9" name="Google Shape;239;p33"/>
          <p:cNvSpPr/>
          <p:nvPr>
            <p:ph idx="3" type="pic"/>
          </p:nvPr>
        </p:nvSpPr>
        <p:spPr>
          <a:xfrm>
            <a:off x="3055570" y="-915178"/>
            <a:ext cx="25411113" cy="16943766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3"/>
          <p:cNvSpPr txBox="1"/>
          <p:nvPr>
            <p:ph idx="4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41" name="Google Shape;241;p33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6996983" y="11952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8446900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Gather</a:t>
            </a: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10158818" y="1195220"/>
            <a:ext cx="9914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/>
          </a:p>
        </p:txBody>
      </p:sp>
      <p:sp>
        <p:nvSpPr>
          <p:cNvPr id="247" name="Google Shape;247;p33"/>
          <p:cNvSpPr txBox="1"/>
          <p:nvPr/>
        </p:nvSpPr>
        <p:spPr>
          <a:xfrm>
            <a:off x="11669435" y="1195220"/>
            <a:ext cx="137881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</a:t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13567463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15279382" y="1195220"/>
            <a:ext cx="153784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 showMasterSp="0">
  <p:cSld name="Full 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EE53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August 23, 2018 </a:t>
            </a:r>
            <a:r>
              <a:rPr b="0" i="0" lang="en-US" sz="1400" u="none" cap="none" strike="noStrike">
                <a:solidFill>
                  <a:srgbClr val="EE53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0" i="0" lang="en-US" sz="1400" u="none" cap="none" strike="noStrike">
                <a:solidFill>
                  <a:srgbClr val="17171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© 2018 IBM Corporation</a:t>
            </a:r>
            <a:endParaRPr/>
          </a:p>
        </p:txBody>
      </p:sp>
      <p:sp>
        <p:nvSpPr>
          <p:cNvPr id="253" name="Google Shape;253;p34"/>
          <p:cNvSpPr/>
          <p:nvPr>
            <p:ph idx="2" type="media"/>
          </p:nvPr>
        </p:nvSpPr>
        <p:spPr>
          <a:xfrm>
            <a:off x="-20330" y="-774707"/>
            <a:ext cx="24424660" cy="15265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Bullets copy 1" showMasterSp="0">
  <p:cSld name="Copy Bullets copy 1">
    <p:bg>
      <p:bgPr>
        <a:solidFill>
          <a:srgbClr val="F3F3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17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" name="Google Shape;26;p17"/>
          <p:cNvSpPr txBox="1"/>
          <p:nvPr/>
        </p:nvSpPr>
        <p:spPr>
          <a:xfrm>
            <a:off x="6996983" y="11952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3" type="body"/>
          </p:nvPr>
        </p:nvSpPr>
        <p:spPr>
          <a:xfrm>
            <a:off x="1273513" y="3473779"/>
            <a:ext cx="9949267" cy="774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"/>
              <a:buNone/>
              <a:defRPr sz="5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4" type="body"/>
          </p:nvPr>
        </p:nvSpPr>
        <p:spPr>
          <a:xfrm>
            <a:off x="892283" y="4804586"/>
            <a:ext cx="21162549" cy="487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31" name="Google Shape;31;p17"/>
          <p:cNvSpPr txBox="1"/>
          <p:nvPr/>
        </p:nvSpPr>
        <p:spPr>
          <a:xfrm>
            <a:off x="8446900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Gather</a:t>
            </a:r>
            <a:endParaRPr/>
          </a:p>
        </p:txBody>
      </p:sp>
      <p:sp>
        <p:nvSpPr>
          <p:cNvPr id="32" name="Google Shape;32;p17"/>
          <p:cNvSpPr txBox="1"/>
          <p:nvPr/>
        </p:nvSpPr>
        <p:spPr>
          <a:xfrm>
            <a:off x="10158818" y="1195220"/>
            <a:ext cx="9914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/>
          </a:p>
        </p:txBody>
      </p:sp>
      <p:sp>
        <p:nvSpPr>
          <p:cNvPr id="33" name="Google Shape;33;p17"/>
          <p:cNvSpPr txBox="1"/>
          <p:nvPr/>
        </p:nvSpPr>
        <p:spPr>
          <a:xfrm>
            <a:off x="11669435" y="1195220"/>
            <a:ext cx="137881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</a:t>
            </a:r>
            <a:endParaRPr/>
          </a:p>
        </p:txBody>
      </p:sp>
      <p:sp>
        <p:nvSpPr>
          <p:cNvPr id="34" name="Google Shape;34;p17"/>
          <p:cNvSpPr txBox="1"/>
          <p:nvPr/>
        </p:nvSpPr>
        <p:spPr>
          <a:xfrm>
            <a:off x="13567463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sp>
        <p:nvSpPr>
          <p:cNvPr id="35" name="Google Shape;35;p17"/>
          <p:cNvSpPr txBox="1"/>
          <p:nvPr/>
        </p:nvSpPr>
        <p:spPr>
          <a:xfrm>
            <a:off x="15279382" y="1195220"/>
            <a:ext cx="153784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type" showMasterSp="0">
  <p:cSld name="Action type 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/>
          <p:nvPr/>
        </p:nvSpPr>
        <p:spPr>
          <a:xfrm rot="-1800000">
            <a:off x="3280462" y="-2060008"/>
            <a:ext cx="17836016" cy="17836016"/>
          </a:xfrm>
          <a:prstGeom prst="rect">
            <a:avLst/>
          </a:prstGeom>
          <a:solidFill>
            <a:srgbClr val="252525">
              <a:alpha val="6274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6977633" y="5829300"/>
            <a:ext cx="10844809" cy="19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0"/>
              <a:buFont typeface="Helvetica Neue"/>
              <a:buNone/>
              <a:defRPr sz="12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8" name="Google Shape;258;p35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 showMasterSp="0">
  <p:cSld name="Blank Black"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Instruction" showMasterSp="0">
  <p:cSld name="Photo + Instruction 2">
    <p:bg>
      <p:bgPr>
        <a:solidFill>
          <a:srgbClr val="F3F3F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1" name="Google Shape;271;p38"/>
          <p:cNvSpPr txBox="1"/>
          <p:nvPr>
            <p:ph idx="2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2" name="Google Shape;272;p38"/>
          <p:cNvSpPr txBox="1"/>
          <p:nvPr>
            <p:ph idx="3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3" name="Google Shape;273;p38"/>
          <p:cNvSpPr txBox="1"/>
          <p:nvPr>
            <p:ph idx="4" type="body"/>
          </p:nvPr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4" name="Google Shape;274;p38"/>
          <p:cNvSpPr txBox="1"/>
          <p:nvPr>
            <p:ph idx="5" type="body"/>
          </p:nvPr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5" name="Google Shape;275;p38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• August 23, 2018 • © 2018 IBM Corporation</a:t>
            </a: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12166600" y="-203200"/>
            <a:ext cx="13759161" cy="142482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+ Instruction copy 2" showMasterSp="0">
  <p:cSld name="Photo + Instruction copy 2">
    <p:bg>
      <p:bgPr>
        <a:solidFill>
          <a:srgbClr val="F3F3F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18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18"/>
          <p:cNvSpPr/>
          <p:nvPr>
            <p:ph idx="2" type="pic"/>
          </p:nvPr>
        </p:nvSpPr>
        <p:spPr>
          <a:xfrm>
            <a:off x="8006210" y="-62568"/>
            <a:ext cx="20750978" cy="13840942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8"/>
          <p:cNvSpPr txBox="1"/>
          <p:nvPr>
            <p:ph idx="1" type="body"/>
          </p:nvPr>
        </p:nvSpPr>
        <p:spPr>
          <a:xfrm rot="-1001880">
            <a:off x="-5519471" y="-522463"/>
            <a:ext cx="15578072" cy="155780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3" type="body"/>
          </p:nvPr>
        </p:nvSpPr>
        <p:spPr>
          <a:xfrm>
            <a:off x="1421117" y="9489778"/>
            <a:ext cx="6331892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4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5" type="body"/>
          </p:nvPr>
        </p:nvSpPr>
        <p:spPr>
          <a:xfrm>
            <a:off x="1273513" y="3473779"/>
            <a:ext cx="8287825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6" type="body"/>
          </p:nvPr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  <a:defRPr b="1" sz="1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7" type="body"/>
          </p:nvPr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8" type="body"/>
          </p:nvPr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Bullets copy" showMasterSp="0">
  <p:cSld name="Copy Bullets copy">
    <p:bg>
      <p:bgPr>
        <a:solidFill>
          <a:srgbClr val="F3F3F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1273513" y="3473779"/>
            <a:ext cx="11580218" cy="246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3" name="Google Shape;53;p19"/>
          <p:cNvSpPr txBox="1"/>
          <p:nvPr/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/>
          </a:p>
        </p:txBody>
      </p:sp>
      <p:sp>
        <p:nvSpPr>
          <p:cNvPr id="54" name="Google Shape;54;p19"/>
          <p:cNvSpPr txBox="1"/>
          <p:nvPr>
            <p:ph idx="2" type="body"/>
          </p:nvPr>
        </p:nvSpPr>
        <p:spPr>
          <a:xfrm>
            <a:off x="1397603" y="5777437"/>
            <a:ext cx="8756337" cy="508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3" type="body"/>
          </p:nvPr>
        </p:nvSpPr>
        <p:spPr>
          <a:xfrm>
            <a:off x="11364639" y="5777437"/>
            <a:ext cx="9175405" cy="487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•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57" name="Google Shape;57;p19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58" name="Google Shape;58;p19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As-Is Scenario Map</a:t>
            </a:r>
            <a:endParaRPr/>
          </a:p>
        </p:txBody>
      </p:sp>
      <p:sp>
        <p:nvSpPr>
          <p:cNvPr id="59" name="Google Shape;59;p19"/>
          <p:cNvSpPr txBox="1"/>
          <p:nvPr/>
        </p:nvSpPr>
        <p:spPr>
          <a:xfrm>
            <a:off x="6996983" y="11952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60" name="Google Shape;60;p19"/>
          <p:cNvSpPr txBox="1"/>
          <p:nvPr/>
        </p:nvSpPr>
        <p:spPr>
          <a:xfrm>
            <a:off x="8448009" y="1195220"/>
            <a:ext cx="119270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/>
          </a:p>
        </p:txBody>
      </p:sp>
      <p:sp>
        <p:nvSpPr>
          <p:cNvPr id="61" name="Google Shape;61;p19"/>
          <p:cNvSpPr txBox="1"/>
          <p:nvPr/>
        </p:nvSpPr>
        <p:spPr>
          <a:xfrm>
            <a:off x="10159927" y="1195220"/>
            <a:ext cx="184713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Brainstorm</a:t>
            </a:r>
            <a:endParaRPr/>
          </a:p>
        </p:txBody>
      </p:sp>
      <p:sp>
        <p:nvSpPr>
          <p:cNvPr id="62" name="Google Shape;62;p19"/>
          <p:cNvSpPr txBox="1"/>
          <p:nvPr/>
        </p:nvSpPr>
        <p:spPr>
          <a:xfrm>
            <a:off x="12526274" y="1195220"/>
            <a:ext cx="119270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sp>
        <p:nvSpPr>
          <p:cNvPr id="63" name="Google Shape;63;p19"/>
          <p:cNvSpPr txBox="1"/>
          <p:nvPr/>
        </p:nvSpPr>
        <p:spPr>
          <a:xfrm>
            <a:off x="14238191" y="1195220"/>
            <a:ext cx="1304711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endParaRPr/>
          </a:p>
        </p:txBody>
      </p:sp>
      <p:sp>
        <p:nvSpPr>
          <p:cNvPr id="64" name="Google Shape;64;p19"/>
          <p:cNvSpPr txBox="1"/>
          <p:nvPr/>
        </p:nvSpPr>
        <p:spPr>
          <a:xfrm>
            <a:off x="16065870" y="1195220"/>
            <a:ext cx="153784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2525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65" name="Google Shape;65;p1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type" showMasterSp="0">
  <p:cSld name="Action typ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/>
          <p:nvPr/>
        </p:nvSpPr>
        <p:spPr>
          <a:xfrm rot="-1800000">
            <a:off x="3280462" y="-2060008"/>
            <a:ext cx="17836016" cy="17836016"/>
          </a:xfrm>
          <a:prstGeom prst="rect">
            <a:avLst/>
          </a:prstGeom>
          <a:solidFill>
            <a:srgbClr val="252525">
              <a:alpha val="6274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6977633" y="5829300"/>
            <a:ext cx="10844809" cy="1930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0"/>
              <a:buFont typeface="Helvetica Neue"/>
              <a:buNone/>
              <a:defRPr sz="12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69" name="Google Shape;69;p20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70" name="Google Shape;70;p2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ample +  Instruction copy 1" showMasterSp="0">
  <p:cSld name="Example +  Instruction copy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/>
          <p:nvPr>
            <p:ph idx="2" type="pic"/>
          </p:nvPr>
        </p:nvSpPr>
        <p:spPr>
          <a:xfrm>
            <a:off x="-13299396" y="-2751183"/>
            <a:ext cx="37706279" cy="23571322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1"/>
          <p:cNvSpPr/>
          <p:nvPr/>
        </p:nvSpPr>
        <p:spPr>
          <a:xfrm>
            <a:off x="9913189" y="-6140864"/>
            <a:ext cx="1847138" cy="1847138"/>
          </a:xfrm>
          <a:prstGeom prst="ellipse">
            <a:avLst/>
          </a:prstGeom>
          <a:solidFill>
            <a:srgbClr val="FDDE0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21"/>
          <p:cNvSpPr/>
          <p:nvPr/>
        </p:nvSpPr>
        <p:spPr>
          <a:xfrm>
            <a:off x="12171318" y="-6140864"/>
            <a:ext cx="1847138" cy="1847138"/>
          </a:xfrm>
          <a:prstGeom prst="rect">
            <a:avLst/>
          </a:prstGeom>
          <a:solidFill>
            <a:srgbClr val="1A9D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21"/>
          <p:cNvSpPr/>
          <p:nvPr/>
        </p:nvSpPr>
        <p:spPr>
          <a:xfrm>
            <a:off x="14466186" y="-6055899"/>
            <a:ext cx="1847139" cy="1677209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C51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21"/>
          <p:cNvSpPr/>
          <p:nvPr/>
        </p:nvSpPr>
        <p:spPr>
          <a:xfrm>
            <a:off x="-25400" y="-25400"/>
            <a:ext cx="12192003" cy="137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21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78" name="Google Shape;78;p21"/>
          <p:cNvSpPr/>
          <p:nvPr>
            <p:ph idx="3" type="pic"/>
          </p:nvPr>
        </p:nvSpPr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sp>
      <p:sp>
        <p:nvSpPr>
          <p:cNvPr id="79" name="Google Shape;79;p21"/>
          <p:cNvSpPr txBox="1"/>
          <p:nvPr>
            <p:ph idx="4" type="body"/>
          </p:nvPr>
        </p:nvSpPr>
        <p:spPr>
          <a:xfrm>
            <a:off x="1421117" y="7174205"/>
            <a:ext cx="5669567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5" type="body"/>
          </p:nvPr>
        </p:nvSpPr>
        <p:spPr>
          <a:xfrm>
            <a:off x="1273513" y="3473779"/>
            <a:ext cx="8540982" cy="2743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82" name="Google Shape;82;p21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  <p:sp>
        <p:nvSpPr>
          <p:cNvPr id="83" name="Google Shape;83;p21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king Title copy 2">
  <p:cSld name="Making Title copy 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273344" y="7321877"/>
            <a:ext cx="4874433" cy="2364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Bullets" showMasterSp="0">
  <p:cSld name="Copy Bullets">
    <p:bg>
      <p:bgPr>
        <a:solidFill>
          <a:srgbClr val="17171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23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273513" y="3473779"/>
            <a:ext cx="16717226" cy="154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0C2"/>
              </a:buClr>
              <a:buSzPts val="2200"/>
              <a:buFont typeface="Helvetica Neue"/>
              <a:buNone/>
              <a:defRPr b="1" sz="2200" cap="non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/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95" name="Google Shape;95;p23"/>
          <p:cNvSpPr txBox="1"/>
          <p:nvPr/>
        </p:nvSpPr>
        <p:spPr>
          <a:xfrm>
            <a:off x="6996983" y="11825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96" name="Google Shape;96;p23"/>
          <p:cNvSpPr txBox="1"/>
          <p:nvPr/>
        </p:nvSpPr>
        <p:spPr>
          <a:xfrm>
            <a:off x="8417715" y="1182520"/>
            <a:ext cx="130801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endParaRPr/>
          </a:p>
        </p:txBody>
      </p:sp>
      <p:sp>
        <p:nvSpPr>
          <p:cNvPr id="97" name="Google Shape;97;p23"/>
          <p:cNvSpPr txBox="1"/>
          <p:nvPr/>
        </p:nvSpPr>
        <p:spPr>
          <a:xfrm>
            <a:off x="10168925" y="1182520"/>
            <a:ext cx="126655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endParaRPr/>
          </a:p>
        </p:txBody>
      </p:sp>
      <p:sp>
        <p:nvSpPr>
          <p:cNvPr id="98" name="Google Shape;98;p23"/>
          <p:cNvSpPr txBox="1"/>
          <p:nvPr/>
        </p:nvSpPr>
        <p:spPr>
          <a:xfrm>
            <a:off x="11954693" y="1182520"/>
            <a:ext cx="729873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/>
          </a:p>
        </p:txBody>
      </p:sp>
      <p:sp>
        <p:nvSpPr>
          <p:cNvPr id="99" name="Google Shape;99;p23"/>
          <p:cNvSpPr txBox="1"/>
          <p:nvPr/>
        </p:nvSpPr>
        <p:spPr>
          <a:xfrm>
            <a:off x="13203775" y="1182520"/>
            <a:ext cx="112992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</a:t>
            </a:r>
            <a:endParaRPr/>
          </a:p>
        </p:txBody>
      </p:sp>
      <p:sp>
        <p:nvSpPr>
          <p:cNvPr id="100" name="Google Shape;100;p23"/>
          <p:cNvSpPr txBox="1"/>
          <p:nvPr/>
        </p:nvSpPr>
        <p:spPr>
          <a:xfrm>
            <a:off x="14852905" y="1182520"/>
            <a:ext cx="1389716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101" name="Google Shape;101;p23"/>
          <p:cNvSpPr txBox="1"/>
          <p:nvPr/>
        </p:nvSpPr>
        <p:spPr>
          <a:xfrm>
            <a:off x="1849957" y="6294560"/>
            <a:ext cx="9823775" cy="439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Escribir más que hablar.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Escribe o dibuja tus ideas en los stickies antes de contarlas. Durante las discusiones, captura los puntos clave en stickies y ponlos en la pared.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ideas malas.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 por lo grande. Colecta las ideas de todos, y luego agrupa y busca patrones. Luego identifica las grandes ideas.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Mantente enfocado en el usuario.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Cuenta historias acerca de tu Usuario para mantenerlo en el foco de atención.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23"/>
          <p:cNvSpPr txBox="1"/>
          <p:nvPr/>
        </p:nvSpPr>
        <p:spPr>
          <a:xfrm>
            <a:off x="13011977" y="6276032"/>
            <a:ext cx="9245697" cy="467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participan.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tienen un marcador y un taco de stickies.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Mantén a todos atentos.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Evita conversaciones paralelas. Usa el “parking lot” para capturar puntos fuera del tema central.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Atente a los tiempos de la agenda.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lograr los objetivos necesitamos mantenernos dentro del plan.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</a:t>
            </a:r>
            <a:r>
              <a:rPr b="1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Sí, y…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lugar de descartar ideas, oblígate a construir sobre ellas.</a:t>
            </a:r>
            <a:endParaRPr/>
          </a:p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uctional Copy" showMasterSp="0">
  <p:cSld name="Instuctional Copy">
    <p:bg>
      <p:bgPr>
        <a:solidFill>
          <a:srgbClr val="17171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5018293" y="12650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107" name="Google Shape;107;p24"/>
          <p:cNvSpPr txBox="1"/>
          <p:nvPr/>
        </p:nvSpPr>
        <p:spPr>
          <a:xfrm>
            <a:off x="1251937" y="11825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name</a:t>
            </a:r>
            <a:endParaRPr/>
          </a:p>
        </p:txBody>
      </p:sp>
      <p:sp>
        <p:nvSpPr>
          <p:cNvPr id="108" name="Google Shape;108;p24"/>
          <p:cNvSpPr txBox="1"/>
          <p:nvPr/>
        </p:nvSpPr>
        <p:spPr>
          <a:xfrm>
            <a:off x="6996983" y="1182520"/>
            <a:ext cx="933854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/>
          </a:p>
        </p:txBody>
      </p:sp>
      <p:sp>
        <p:nvSpPr>
          <p:cNvPr id="109" name="Google Shape;109;p24"/>
          <p:cNvSpPr txBox="1"/>
          <p:nvPr/>
        </p:nvSpPr>
        <p:spPr>
          <a:xfrm>
            <a:off x="8417715" y="1182520"/>
            <a:ext cx="1308018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</a:t>
            </a:r>
            <a:endParaRPr/>
          </a:p>
        </p:txBody>
      </p:sp>
      <p:sp>
        <p:nvSpPr>
          <p:cNvPr id="110" name="Google Shape;110;p24"/>
          <p:cNvSpPr txBox="1"/>
          <p:nvPr/>
        </p:nvSpPr>
        <p:spPr>
          <a:xfrm>
            <a:off x="10168925" y="1182520"/>
            <a:ext cx="1266559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</a:t>
            </a: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11954693" y="1182520"/>
            <a:ext cx="729873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</a:t>
            </a:r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13203775" y="1182520"/>
            <a:ext cx="1129922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</a:t>
            </a:r>
            <a:endParaRPr/>
          </a:p>
        </p:txBody>
      </p:sp>
      <p:sp>
        <p:nvSpPr>
          <p:cNvPr id="113" name="Google Shape;113;p24"/>
          <p:cNvSpPr txBox="1"/>
          <p:nvPr/>
        </p:nvSpPr>
        <p:spPr>
          <a:xfrm>
            <a:off x="14852905" y="1182520"/>
            <a:ext cx="1389716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Playback</a:t>
            </a:r>
            <a:endParaRPr/>
          </a:p>
        </p:txBody>
      </p:sp>
      <p:sp>
        <p:nvSpPr>
          <p:cNvPr id="114" name="Google Shape;114;p24"/>
          <p:cNvSpPr txBox="1"/>
          <p:nvPr/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802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ETAPA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1274233" y="12856633"/>
            <a:ext cx="6221723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August 23, 2018 </a:t>
            </a:r>
            <a:r>
              <a:rPr b="0" i="0" lang="en-US" sz="1400" u="none" cap="none" strike="noStrike">
                <a:solidFill>
                  <a:srgbClr val="F3B80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b="0" i="0" lang="en-US" sz="1400" u="none" cap="none" strike="noStrike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116" name="Google Shape;116;p24"/>
          <p:cNvSpPr txBox="1"/>
          <p:nvPr/>
        </p:nvSpPr>
        <p:spPr>
          <a:xfrm>
            <a:off x="1273513" y="3473779"/>
            <a:ext cx="9230092" cy="774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Cuándo usamos esta actividad?</a:t>
            </a:r>
            <a:endParaRPr/>
          </a:p>
        </p:txBody>
      </p:sp>
      <p:sp>
        <p:nvSpPr>
          <p:cNvPr id="117" name="Google Shape;117;p24"/>
          <p:cNvSpPr txBox="1"/>
          <p:nvPr/>
        </p:nvSpPr>
        <p:spPr>
          <a:xfrm>
            <a:off x="1152530" y="4791886"/>
            <a:ext cx="18127778" cy="619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5302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Crear o referirse a un Mapa de Empatía antes de tomar una decisión importante, o directamente después de una sesión de observación. </a:t>
            </a:r>
            <a:endParaRPr b="0" i="0" sz="8000" u="none" cap="none" strike="noStrike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rgbClr val="0076B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2018 IBM Corporation</a:t>
            </a:r>
            <a:endParaRPr/>
          </a:p>
        </p:txBody>
      </p:sp>
      <p:sp>
        <p:nvSpPr>
          <p:cNvPr id="7" name="Google Shape;7;p15"/>
          <p:cNvSpPr txBox="1"/>
          <p:nvPr/>
        </p:nvSpPr>
        <p:spPr>
          <a:xfrm>
            <a:off x="1374022" y="7120522"/>
            <a:ext cx="986706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TOOLKIT</a:t>
            </a:r>
            <a:endParaRPr/>
          </a:p>
        </p:txBody>
      </p:sp>
      <p:sp>
        <p:nvSpPr>
          <p:cNvPr id="8" name="Google Shape;8;p15"/>
          <p:cNvSpPr/>
          <p:nvPr/>
        </p:nvSpPr>
        <p:spPr>
          <a:xfrm rot="-1606">
            <a:off x="15169495" y="-546278"/>
            <a:ext cx="15011756" cy="15011756"/>
          </a:xfrm>
          <a:prstGeom prst="rect">
            <a:avLst/>
          </a:prstGeom>
          <a:solidFill>
            <a:srgbClr val="0076B9">
              <a:alpha val="80000"/>
            </a:srgbClr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9;p15"/>
          <p:cNvSpPr/>
          <p:nvPr/>
        </p:nvSpPr>
        <p:spPr>
          <a:xfrm rot="-1803735">
            <a:off x="14341941" y="-972124"/>
            <a:ext cx="15011756" cy="15011756"/>
          </a:xfrm>
          <a:prstGeom prst="rect">
            <a:avLst/>
          </a:prstGeom>
          <a:solidFill>
            <a:srgbClr val="0076B9">
              <a:alpha val="80000"/>
            </a:srgbClr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0;p15"/>
          <p:cNvSpPr/>
          <p:nvPr/>
        </p:nvSpPr>
        <p:spPr>
          <a:xfrm rot="1798779">
            <a:off x="15169495" y="-239305"/>
            <a:ext cx="15011756" cy="1501175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" name="Google Shape;1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29918" y="745196"/>
            <a:ext cx="1811510" cy="15124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5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" type="body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960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960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960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960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5" Type="http://schemas.openxmlformats.org/officeDocument/2006/relationships/hyperlink" Target="https://www.ibm.com/design/thinking/page/toolkit/activity/empathy-map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pathyMapBLUE.jpg" id="282" name="Google Shape;282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3" r="22347" t="0"/>
          <a:stretch/>
        </p:blipFill>
        <p:spPr>
          <a:xfrm>
            <a:off x="5272241" y="-1125583"/>
            <a:ext cx="20047348" cy="1516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3" name="Google Shape;283;p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9918" y="681696"/>
            <a:ext cx="1811510" cy="15124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"/>
          <p:cNvSpPr txBox="1"/>
          <p:nvPr/>
        </p:nvSpPr>
        <p:spPr>
          <a:xfrm>
            <a:off x="1374022" y="4250322"/>
            <a:ext cx="986706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TOOLKIT</a:t>
            </a:r>
            <a:endParaRPr/>
          </a:p>
        </p:txBody>
      </p:sp>
      <p:grpSp>
        <p:nvGrpSpPr>
          <p:cNvPr id="285" name="Google Shape;285;p1"/>
          <p:cNvGrpSpPr/>
          <p:nvPr/>
        </p:nvGrpSpPr>
        <p:grpSpPr>
          <a:xfrm>
            <a:off x="-309596" y="-313256"/>
            <a:ext cx="25003193" cy="14342514"/>
            <a:chOff x="0" y="0"/>
            <a:chExt cx="25003192" cy="14342511"/>
          </a:xfrm>
        </p:grpSpPr>
        <p:grpSp>
          <p:nvGrpSpPr>
            <p:cNvPr id="286" name="Google Shape;286;p1"/>
            <p:cNvGrpSpPr/>
            <p:nvPr/>
          </p:nvGrpSpPr>
          <p:grpSpPr>
            <a:xfrm>
              <a:off x="944594" y="0"/>
              <a:ext cx="23084335" cy="252086"/>
              <a:chOff x="-1" y="0"/>
              <a:chExt cx="23084334" cy="252085"/>
            </a:xfrm>
          </p:grpSpPr>
          <p:cxnSp>
            <p:nvCxnSpPr>
              <p:cNvPr id="287" name="Google Shape;287;p1"/>
              <p:cNvCxnSpPr/>
              <p:nvPr/>
            </p:nvCxnSpPr>
            <p:spPr>
              <a:xfrm flipH="1" rot="10800000">
                <a:off x="-1" y="0"/>
                <a:ext cx="2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88" name="Google Shape;288;p1"/>
              <p:cNvCxnSpPr/>
              <p:nvPr/>
            </p:nvCxnSpPr>
            <p:spPr>
              <a:xfrm flipH="1" rot="10800000">
                <a:off x="6259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1"/>
              <p:cNvCxnSpPr/>
              <p:nvPr/>
            </p:nvCxnSpPr>
            <p:spPr>
              <a:xfrm flipH="1" rot="10800000">
                <a:off x="51280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1"/>
              <p:cNvCxnSpPr/>
              <p:nvPr/>
            </p:nvCxnSpPr>
            <p:spPr>
              <a:xfrm flipH="1" rot="10800000">
                <a:off x="577071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1"/>
              <p:cNvCxnSpPr/>
              <p:nvPr/>
            </p:nvCxnSpPr>
            <p:spPr>
              <a:xfrm flipH="1" rot="10800000">
                <a:off x="63966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1"/>
              <p:cNvCxnSpPr/>
              <p:nvPr/>
            </p:nvCxnSpPr>
            <p:spPr>
              <a:xfrm flipH="1" rot="10800000">
                <a:off x="1090999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1"/>
              <p:cNvCxnSpPr/>
              <p:nvPr/>
            </p:nvCxnSpPr>
            <p:spPr>
              <a:xfrm flipH="1" rot="10800000">
                <a:off x="1155263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1"/>
              <p:cNvCxnSpPr/>
              <p:nvPr/>
            </p:nvCxnSpPr>
            <p:spPr>
              <a:xfrm flipH="1" rot="10800000">
                <a:off x="12178605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1"/>
              <p:cNvCxnSpPr/>
              <p:nvPr/>
            </p:nvCxnSpPr>
            <p:spPr>
              <a:xfrm flipH="1" rot="10800000">
                <a:off x="166900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1"/>
              <p:cNvCxnSpPr/>
              <p:nvPr/>
            </p:nvCxnSpPr>
            <p:spPr>
              <a:xfrm flipH="1" rot="10800000">
                <a:off x="1733272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1"/>
              <p:cNvCxnSpPr/>
              <p:nvPr/>
            </p:nvCxnSpPr>
            <p:spPr>
              <a:xfrm flipH="1" rot="10800000">
                <a:off x="1795869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1"/>
              <p:cNvCxnSpPr/>
              <p:nvPr/>
            </p:nvCxnSpPr>
            <p:spPr>
              <a:xfrm flipH="1" rot="10800000">
                <a:off x="2245836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1"/>
              <p:cNvCxnSpPr/>
              <p:nvPr/>
            </p:nvCxnSpPr>
            <p:spPr>
              <a:xfrm flipH="1" rot="10800000">
                <a:off x="2308433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300" name="Google Shape;300;p1"/>
            <p:cNvGrpSpPr/>
            <p:nvPr/>
          </p:nvGrpSpPr>
          <p:grpSpPr>
            <a:xfrm>
              <a:off x="944594" y="14090425"/>
              <a:ext cx="23084335" cy="252086"/>
              <a:chOff x="-1" y="0"/>
              <a:chExt cx="23084334" cy="252085"/>
            </a:xfrm>
          </p:grpSpPr>
          <p:cxnSp>
            <p:nvCxnSpPr>
              <p:cNvPr id="301" name="Google Shape;301;p1"/>
              <p:cNvCxnSpPr/>
              <p:nvPr/>
            </p:nvCxnSpPr>
            <p:spPr>
              <a:xfrm flipH="1" rot="10800000">
                <a:off x="-1" y="0"/>
                <a:ext cx="2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1"/>
              <p:cNvCxnSpPr/>
              <p:nvPr/>
            </p:nvCxnSpPr>
            <p:spPr>
              <a:xfrm flipH="1" rot="10800000">
                <a:off x="6259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1"/>
              <p:cNvCxnSpPr/>
              <p:nvPr/>
            </p:nvCxnSpPr>
            <p:spPr>
              <a:xfrm flipH="1" rot="10800000">
                <a:off x="51280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1"/>
              <p:cNvCxnSpPr/>
              <p:nvPr/>
            </p:nvCxnSpPr>
            <p:spPr>
              <a:xfrm flipH="1" rot="10800000">
                <a:off x="577071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1"/>
              <p:cNvCxnSpPr/>
              <p:nvPr/>
            </p:nvCxnSpPr>
            <p:spPr>
              <a:xfrm flipH="1" rot="10800000">
                <a:off x="63966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1"/>
              <p:cNvCxnSpPr/>
              <p:nvPr/>
            </p:nvCxnSpPr>
            <p:spPr>
              <a:xfrm flipH="1" rot="10800000">
                <a:off x="1090999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1"/>
              <p:cNvCxnSpPr/>
              <p:nvPr/>
            </p:nvCxnSpPr>
            <p:spPr>
              <a:xfrm flipH="1" rot="10800000">
                <a:off x="1155263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1"/>
              <p:cNvCxnSpPr/>
              <p:nvPr/>
            </p:nvCxnSpPr>
            <p:spPr>
              <a:xfrm flipH="1" rot="10800000">
                <a:off x="12178605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1"/>
              <p:cNvCxnSpPr/>
              <p:nvPr/>
            </p:nvCxnSpPr>
            <p:spPr>
              <a:xfrm flipH="1" rot="10800000">
                <a:off x="166900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1"/>
              <p:cNvCxnSpPr/>
              <p:nvPr/>
            </p:nvCxnSpPr>
            <p:spPr>
              <a:xfrm flipH="1" rot="10800000">
                <a:off x="1733272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1"/>
              <p:cNvCxnSpPr/>
              <p:nvPr/>
            </p:nvCxnSpPr>
            <p:spPr>
              <a:xfrm flipH="1" rot="10800000">
                <a:off x="1795869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1"/>
              <p:cNvCxnSpPr/>
              <p:nvPr/>
            </p:nvCxnSpPr>
            <p:spPr>
              <a:xfrm flipH="1" rot="10800000">
                <a:off x="2245836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1"/>
              <p:cNvCxnSpPr/>
              <p:nvPr/>
            </p:nvCxnSpPr>
            <p:spPr>
              <a:xfrm flipH="1" rot="10800000">
                <a:off x="2308433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314" name="Google Shape;314;p1"/>
            <p:cNvGrpSpPr/>
            <p:nvPr/>
          </p:nvGrpSpPr>
          <p:grpSpPr>
            <a:xfrm>
              <a:off x="0" y="980218"/>
              <a:ext cx="254001" cy="12382074"/>
              <a:chOff x="0" y="0"/>
              <a:chExt cx="254000" cy="12382073"/>
            </a:xfrm>
          </p:grpSpPr>
          <p:cxnSp>
            <p:nvCxnSpPr>
              <p:cNvPr id="315" name="Google Shape;315;p1"/>
              <p:cNvCxnSpPr/>
              <p:nvPr/>
            </p:nvCxnSpPr>
            <p:spPr>
              <a:xfrm>
                <a:off x="0" y="0"/>
                <a:ext cx="254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1"/>
              <p:cNvCxnSpPr/>
              <p:nvPr/>
            </p:nvCxnSpPr>
            <p:spPr>
              <a:xfrm>
                <a:off x="0" y="626533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1"/>
              <p:cNvCxnSpPr/>
              <p:nvPr/>
            </p:nvCxnSpPr>
            <p:spPr>
              <a:xfrm>
                <a:off x="0" y="92336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8" name="Google Shape;318;p1"/>
              <p:cNvCxnSpPr/>
              <p:nvPr/>
            </p:nvCxnSpPr>
            <p:spPr>
              <a:xfrm>
                <a:off x="0" y="267637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1"/>
              <p:cNvCxnSpPr/>
              <p:nvPr/>
            </p:nvCxnSpPr>
            <p:spPr>
              <a:xfrm>
                <a:off x="0" y="442939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1"/>
              <p:cNvCxnSpPr/>
              <p:nvPr/>
            </p:nvCxnSpPr>
            <p:spPr>
              <a:xfrm>
                <a:off x="0" y="618240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1"/>
              <p:cNvCxnSpPr/>
              <p:nvPr/>
            </p:nvCxnSpPr>
            <p:spPr>
              <a:xfrm>
                <a:off x="0" y="793541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1"/>
              <p:cNvCxnSpPr/>
              <p:nvPr/>
            </p:nvCxnSpPr>
            <p:spPr>
              <a:xfrm>
                <a:off x="0" y="968843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1"/>
              <p:cNvCxnSpPr/>
              <p:nvPr/>
            </p:nvCxnSpPr>
            <p:spPr>
              <a:xfrm>
                <a:off x="0" y="11441445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1"/>
              <p:cNvCxnSpPr/>
              <p:nvPr/>
            </p:nvCxnSpPr>
            <p:spPr>
              <a:xfrm>
                <a:off x="0" y="11755539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1"/>
              <p:cNvCxnSpPr/>
              <p:nvPr/>
            </p:nvCxnSpPr>
            <p:spPr>
              <a:xfrm>
                <a:off x="0" y="12382072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326" name="Google Shape;326;p1"/>
            <p:cNvGrpSpPr/>
            <p:nvPr/>
          </p:nvGrpSpPr>
          <p:grpSpPr>
            <a:xfrm>
              <a:off x="24749190" y="980218"/>
              <a:ext cx="254002" cy="12382074"/>
              <a:chOff x="0" y="0"/>
              <a:chExt cx="254000" cy="12382073"/>
            </a:xfrm>
          </p:grpSpPr>
          <p:cxnSp>
            <p:nvCxnSpPr>
              <p:cNvPr id="327" name="Google Shape;327;p1"/>
              <p:cNvCxnSpPr/>
              <p:nvPr/>
            </p:nvCxnSpPr>
            <p:spPr>
              <a:xfrm>
                <a:off x="0" y="0"/>
                <a:ext cx="254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1"/>
              <p:cNvCxnSpPr/>
              <p:nvPr/>
            </p:nvCxnSpPr>
            <p:spPr>
              <a:xfrm>
                <a:off x="0" y="626533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1"/>
              <p:cNvCxnSpPr/>
              <p:nvPr/>
            </p:nvCxnSpPr>
            <p:spPr>
              <a:xfrm>
                <a:off x="0" y="92336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1"/>
              <p:cNvCxnSpPr/>
              <p:nvPr/>
            </p:nvCxnSpPr>
            <p:spPr>
              <a:xfrm>
                <a:off x="0" y="267637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1" name="Google Shape;331;p1"/>
              <p:cNvCxnSpPr/>
              <p:nvPr/>
            </p:nvCxnSpPr>
            <p:spPr>
              <a:xfrm>
                <a:off x="0" y="442939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2" name="Google Shape;332;p1"/>
              <p:cNvCxnSpPr/>
              <p:nvPr/>
            </p:nvCxnSpPr>
            <p:spPr>
              <a:xfrm>
                <a:off x="0" y="618240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3" name="Google Shape;333;p1"/>
              <p:cNvCxnSpPr/>
              <p:nvPr/>
            </p:nvCxnSpPr>
            <p:spPr>
              <a:xfrm>
                <a:off x="0" y="793541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4" name="Google Shape;334;p1"/>
              <p:cNvCxnSpPr/>
              <p:nvPr/>
            </p:nvCxnSpPr>
            <p:spPr>
              <a:xfrm>
                <a:off x="0" y="968843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5" name="Google Shape;335;p1"/>
              <p:cNvCxnSpPr/>
              <p:nvPr/>
            </p:nvCxnSpPr>
            <p:spPr>
              <a:xfrm>
                <a:off x="0" y="11441445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6" name="Google Shape;336;p1"/>
              <p:cNvCxnSpPr/>
              <p:nvPr/>
            </p:nvCxnSpPr>
            <p:spPr>
              <a:xfrm>
                <a:off x="0" y="11755539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37" name="Google Shape;337;p1"/>
              <p:cNvCxnSpPr/>
              <p:nvPr/>
            </p:nvCxnSpPr>
            <p:spPr>
              <a:xfrm>
                <a:off x="0" y="12382072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38" name="Google Shape;338;p1">
            <a:hlinkClick r:id="rId5"/>
          </p:cNvPr>
          <p:cNvSpPr txBox="1"/>
          <p:nvPr/>
        </p:nvSpPr>
        <p:spPr>
          <a:xfrm>
            <a:off x="1216578" y="11934279"/>
            <a:ext cx="3586046" cy="38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DEC"/>
              </a:buClr>
              <a:buSzPts val="1800"/>
              <a:buFont typeface="Helvetica Neue"/>
              <a:buNone/>
            </a:pPr>
            <a:r>
              <a:rPr b="0" i="0" lang="en-US" sz="1800" u="sng" cap="none" strike="noStrike">
                <a:solidFill>
                  <a:srgbClr val="1A9DE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latest version of this deck.</a:t>
            </a:r>
            <a:endParaRPr/>
          </a:p>
        </p:txBody>
      </p:sp>
      <p:sp>
        <p:nvSpPr>
          <p:cNvPr id="339" name="Google Shape;339;p1"/>
          <p:cNvSpPr/>
          <p:nvPr/>
        </p:nvSpPr>
        <p:spPr>
          <a:xfrm>
            <a:off x="1301700" y="7891179"/>
            <a:ext cx="3907820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Traducción y contribución:</a:t>
            </a:r>
            <a:endParaRPr/>
          </a:p>
        </p:txBody>
      </p:sp>
      <p:pic>
        <p:nvPicPr>
          <p:cNvPr descr="Screen Shot 2021-10-18 at 5.34.29 PM.png" id="340" name="Google Shape;34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4210" y="9968055"/>
            <a:ext cx="1249009" cy="127000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7990" y="0"/>
                  <a:pt x="5183" y="1057"/>
                  <a:pt x="3040" y="3166"/>
                </a:cubicBezTo>
                <a:cubicBezTo>
                  <a:pt x="1376" y="4803"/>
                  <a:pt x="372" y="6831"/>
                  <a:pt x="0" y="8950"/>
                </a:cubicBezTo>
                <a:lnTo>
                  <a:pt x="0" y="12650"/>
                </a:lnTo>
                <a:cubicBezTo>
                  <a:pt x="372" y="14769"/>
                  <a:pt x="1376" y="16797"/>
                  <a:pt x="3040" y="18434"/>
                </a:cubicBezTo>
                <a:cubicBezTo>
                  <a:pt x="5183" y="20543"/>
                  <a:pt x="7990" y="21600"/>
                  <a:pt x="10800" y="21600"/>
                </a:cubicBezTo>
                <a:cubicBezTo>
                  <a:pt x="13610" y="21600"/>
                  <a:pt x="16417" y="20543"/>
                  <a:pt x="18560" y="18434"/>
                </a:cubicBezTo>
                <a:cubicBezTo>
                  <a:pt x="20224" y="16797"/>
                  <a:pt x="21228" y="14769"/>
                  <a:pt x="21600" y="12650"/>
                </a:cubicBezTo>
                <a:lnTo>
                  <a:pt x="21600" y="8950"/>
                </a:lnTo>
                <a:cubicBezTo>
                  <a:pt x="21228" y="6831"/>
                  <a:pt x="20224" y="4803"/>
                  <a:pt x="18560" y="3166"/>
                </a:cubicBezTo>
                <a:cubicBezTo>
                  <a:pt x="16417" y="1057"/>
                  <a:pt x="13610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Screen Shot 2021-10-18 at 5.33.39 PM.png" id="341" name="Google Shape;341;p1"/>
          <p:cNvPicPr preferRelativeResize="0"/>
          <p:nvPr/>
        </p:nvPicPr>
        <p:blipFill rotWithShape="1">
          <a:blip r:embed="rId7">
            <a:alphaModFix/>
          </a:blip>
          <a:srcRect b="6570" l="0" r="5643" t="2941"/>
          <a:stretch/>
        </p:blipFill>
        <p:spPr>
          <a:xfrm>
            <a:off x="1234130" y="8180105"/>
            <a:ext cx="1269438" cy="1269854"/>
          </a:xfrm>
          <a:custGeom>
            <a:rect b="b" l="l" r="r" t="t"/>
            <a:pathLst>
              <a:path extrusionOk="0" h="20595" w="20594">
                <a:moveTo>
                  <a:pt x="10295" y="0"/>
                </a:moveTo>
                <a:cubicBezTo>
                  <a:pt x="7659" y="0"/>
                  <a:pt x="5025" y="1008"/>
                  <a:pt x="3013" y="3019"/>
                </a:cubicBezTo>
                <a:cubicBezTo>
                  <a:pt x="1020" y="5012"/>
                  <a:pt x="18" y="7616"/>
                  <a:pt x="0" y="10228"/>
                </a:cubicBezTo>
                <a:lnTo>
                  <a:pt x="0" y="10369"/>
                </a:lnTo>
                <a:cubicBezTo>
                  <a:pt x="18" y="12981"/>
                  <a:pt x="1020" y="15585"/>
                  <a:pt x="3013" y="17578"/>
                </a:cubicBezTo>
                <a:cubicBezTo>
                  <a:pt x="7036" y="21600"/>
                  <a:pt x="13554" y="21600"/>
                  <a:pt x="17577" y="17578"/>
                </a:cubicBezTo>
                <a:cubicBezTo>
                  <a:pt x="21600" y="13556"/>
                  <a:pt x="21600" y="7041"/>
                  <a:pt x="17577" y="3019"/>
                </a:cubicBezTo>
                <a:cubicBezTo>
                  <a:pt x="15565" y="1008"/>
                  <a:pt x="12931" y="0"/>
                  <a:pt x="1029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2" name="Google Shape;342;p1"/>
          <p:cNvSpPr/>
          <p:nvPr/>
        </p:nvSpPr>
        <p:spPr>
          <a:xfrm>
            <a:off x="2832096" y="10847608"/>
            <a:ext cx="3907820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 Expert - Innovation Team Argentina</a:t>
            </a:r>
            <a:endParaRPr/>
          </a:p>
        </p:txBody>
      </p:sp>
      <p:sp>
        <p:nvSpPr>
          <p:cNvPr id="343" name="Google Shape;343;p1"/>
          <p:cNvSpPr/>
          <p:nvPr/>
        </p:nvSpPr>
        <p:spPr>
          <a:xfrm>
            <a:off x="2832096" y="10292741"/>
            <a:ext cx="3907820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Valeria Cremona</a:t>
            </a:r>
            <a:endParaRPr/>
          </a:p>
        </p:txBody>
      </p:sp>
      <p:sp>
        <p:nvSpPr>
          <p:cNvPr id="344" name="Google Shape;344;p1"/>
          <p:cNvSpPr/>
          <p:nvPr/>
        </p:nvSpPr>
        <p:spPr>
          <a:xfrm>
            <a:off x="2832096" y="9092929"/>
            <a:ext cx="3907820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 Expert - Innovation Team Argentina</a:t>
            </a:r>
            <a:endParaRPr/>
          </a:p>
        </p:txBody>
      </p:sp>
      <p:sp>
        <p:nvSpPr>
          <p:cNvPr id="345" name="Google Shape;345;p1"/>
          <p:cNvSpPr/>
          <p:nvPr/>
        </p:nvSpPr>
        <p:spPr>
          <a:xfrm>
            <a:off x="2832096" y="8538062"/>
            <a:ext cx="3907820" cy="1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Juan Cruz Bruni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blue.jpg" id="479" name="Google Shape;479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070" l="67108" r="0" t="11603"/>
          <a:stretch/>
        </p:blipFill>
        <p:spPr>
          <a:xfrm>
            <a:off x="12004554" y="-16103"/>
            <a:ext cx="12402329" cy="1374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0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b="1" lang="en-US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CAPTURAR OBSERVACIONES</a:t>
            </a:r>
            <a:endParaRPr/>
          </a:p>
        </p:txBody>
      </p:sp>
      <p:pic>
        <p:nvPicPr>
          <p:cNvPr descr="Toolkit Activities for Decks-55.jpg" id="481" name="Google Shape;481;p1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05" r="2104" t="0"/>
          <a:stretch/>
        </p:blipFill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pic>
      <p:sp>
        <p:nvSpPr>
          <p:cNvPr id="482" name="Google Shape;482;p10"/>
          <p:cNvSpPr txBox="1"/>
          <p:nvPr>
            <p:ph idx="5" type="body"/>
          </p:nvPr>
        </p:nvSpPr>
        <p:spPr>
          <a:xfrm>
            <a:off x="1273513" y="3473779"/>
            <a:ext cx="8540982" cy="749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Todos escriben lo que saben acerca del usuario.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imes"/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Usen un sticky por observación y colóquenlo en el cuadrante apropiado.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blue.jpg" id="487" name="Google Shape;487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070" l="67108" r="0" t="11603"/>
          <a:stretch/>
        </p:blipFill>
        <p:spPr>
          <a:xfrm>
            <a:off x="12004554" y="-16103"/>
            <a:ext cx="12402329" cy="1374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b="1" lang="en-US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AGRUPAR</a:t>
            </a:r>
            <a:endParaRPr/>
          </a:p>
        </p:txBody>
      </p:sp>
      <p:pic>
        <p:nvPicPr>
          <p:cNvPr descr="Toolkit Activities for Decks-56.jpg" id="489" name="Google Shape;489;p1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05" r="2104" t="0"/>
          <a:stretch/>
        </p:blipFill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pic>
      <p:sp>
        <p:nvSpPr>
          <p:cNvPr id="490" name="Google Shape;490;p11"/>
          <p:cNvSpPr txBox="1"/>
          <p:nvPr>
            <p:ph idx="5" type="body"/>
          </p:nvPr>
        </p:nvSpPr>
        <p:spPr>
          <a:xfrm>
            <a:off x="1273513" y="3473779"/>
            <a:ext cx="8540982" cy="2921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En cada cuadrante, agrupen los stickies que se relacionen entre sí. 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blue.jpg" id="495" name="Google Shape;495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070" l="67108" r="0" t="11603"/>
          <a:stretch/>
        </p:blipFill>
        <p:spPr>
          <a:xfrm>
            <a:off x="12004554" y="-16103"/>
            <a:ext cx="12402329" cy="1374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2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b="1" lang="en-US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AGRUPAR</a:t>
            </a:r>
            <a:endParaRPr/>
          </a:p>
        </p:txBody>
      </p:sp>
      <p:pic>
        <p:nvPicPr>
          <p:cNvPr descr="Toolkit Activities for Decks-57.jpg" id="497" name="Google Shape;497;p1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05" r="2104" t="0"/>
          <a:stretch/>
        </p:blipFill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pic>
      <p:sp>
        <p:nvSpPr>
          <p:cNvPr id="498" name="Google Shape;498;p12"/>
          <p:cNvSpPr txBox="1"/>
          <p:nvPr>
            <p:ph idx="5" type="body"/>
          </p:nvPr>
        </p:nvSpPr>
        <p:spPr>
          <a:xfrm>
            <a:off x="1273513" y="3473779"/>
            <a:ext cx="8540982" cy="3835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Imaginen cómo estos aspectos del usuario influencian sus necesidades. 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99" name="Google Shape;499;p12"/>
          <p:cNvSpPr txBox="1"/>
          <p:nvPr/>
        </p:nvSpPr>
        <p:spPr>
          <a:xfrm>
            <a:off x="1370317" y="8215605"/>
            <a:ext cx="5720565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¿Puedes imaginarte a ti mismo en sus zapatos?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3"/>
          <p:cNvSpPr txBox="1"/>
          <p:nvPr>
            <p:ph idx="1" type="body"/>
          </p:nvPr>
        </p:nvSpPr>
        <p:spPr>
          <a:xfrm rot="-1001880">
            <a:off x="-5519471" y="-522463"/>
            <a:ext cx="15578072" cy="155780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13"/>
          <p:cNvSpPr txBox="1"/>
          <p:nvPr>
            <p:ph idx="4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9DEC"/>
              </a:buClr>
              <a:buSzPts val="2200"/>
              <a:buFont typeface="Helvetica Neue"/>
              <a:buNone/>
            </a:pPr>
            <a:r>
              <a:rPr lang="en-US">
                <a:solidFill>
                  <a:srgbClr val="1A9DEC"/>
                </a:solidFill>
              </a:rPr>
              <a:t>PLAYBACKS</a:t>
            </a:r>
            <a:endParaRPr/>
          </a:p>
        </p:txBody>
      </p:sp>
      <p:sp>
        <p:nvSpPr>
          <p:cNvPr id="506" name="Google Shape;506;p13"/>
          <p:cNvSpPr txBox="1"/>
          <p:nvPr>
            <p:ph idx="5" type="body"/>
          </p:nvPr>
        </p:nvSpPr>
        <p:spPr>
          <a:xfrm>
            <a:off x="1273513" y="3473779"/>
            <a:ext cx="8287825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Asigna a una persona para exponer el Mapa de Empatía. </a:t>
            </a:r>
            <a:endParaRPr sz="1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r>
              <a:t/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07" name="Google Shape;507;p13"/>
          <p:cNvSpPr txBox="1"/>
          <p:nvPr>
            <p:ph idx="6" type="body"/>
          </p:nvPr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lang="en-US" sz="1700"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508" name="Google Shape;508;p13"/>
          <p:cNvSpPr txBox="1"/>
          <p:nvPr>
            <p:ph idx="8" type="body"/>
          </p:nvPr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© 2021 IBM Corporation</a:t>
            </a:r>
            <a:endParaRPr/>
          </a:p>
        </p:txBody>
      </p:sp>
      <p:sp>
        <p:nvSpPr>
          <p:cNvPr id="509" name="Google Shape;509;p13"/>
          <p:cNvSpPr txBox="1"/>
          <p:nvPr/>
        </p:nvSpPr>
        <p:spPr>
          <a:xfrm>
            <a:off x="1294117" y="7244055"/>
            <a:ext cx="7021819" cy="154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 cualquier cosa en el mapa que sea una pregunta o una suposición para validarla posteriormente. </a:t>
            </a:r>
            <a:endParaRPr b="0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descr="PLaybacks.jpg" id="510" name="Google Shape;510;p13"/>
          <p:cNvPicPr preferRelativeResize="0"/>
          <p:nvPr/>
        </p:nvPicPr>
        <p:blipFill rotWithShape="1">
          <a:blip r:embed="rId3">
            <a:alphaModFix/>
          </a:blip>
          <a:srcRect b="0" l="18616" r="7054" t="0"/>
          <a:stretch/>
        </p:blipFill>
        <p:spPr>
          <a:xfrm>
            <a:off x="11324828" y="0"/>
            <a:ext cx="13716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3"/>
          <p:cNvSpPr txBox="1"/>
          <p:nvPr/>
        </p:nvSpPr>
        <p:spPr>
          <a:xfrm>
            <a:off x="1298701" y="1195220"/>
            <a:ext cx="3802037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4"/>
          <p:cNvSpPr txBox="1"/>
          <p:nvPr>
            <p:ph idx="1" type="body"/>
          </p:nvPr>
        </p:nvSpPr>
        <p:spPr>
          <a:xfrm>
            <a:off x="1273344" y="7321877"/>
            <a:ext cx="4354750" cy="2364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lang="en-US" sz="8200">
                <a:latin typeface="Helvetica Neue"/>
                <a:ea typeface="Helvetica Neue"/>
                <a:cs typeface="Helvetica Neue"/>
                <a:sym typeface="Helvetica Neue"/>
              </a:rPr>
              <a:t>Mapa de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Helvetica Neue"/>
              <a:buNone/>
            </a:pPr>
            <a:r>
              <a:rPr lang="en-US" sz="8200">
                <a:latin typeface="Helvetica Neue"/>
                <a:ea typeface="Helvetica Neue"/>
                <a:cs typeface="Helvetica Neue"/>
                <a:sym typeface="Helvetica Neue"/>
              </a:rPr>
              <a:t>Empatía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2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352" name="Google Shape;352;p2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  <p:sp>
        <p:nvSpPr>
          <p:cNvPr id="353" name="Google Shape;353;p2"/>
          <p:cNvSpPr txBox="1"/>
          <p:nvPr/>
        </p:nvSpPr>
        <p:spPr>
          <a:xfrm>
            <a:off x="1273513" y="30411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endParaRPr/>
          </a:p>
        </p:txBody>
      </p:sp>
      <p:sp>
        <p:nvSpPr>
          <p:cNvPr id="354" name="Google Shape;354;p2"/>
          <p:cNvSpPr txBox="1"/>
          <p:nvPr/>
        </p:nvSpPr>
        <p:spPr>
          <a:xfrm>
            <a:off x="1273513" y="3473779"/>
            <a:ext cx="7249357" cy="774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¿Por qué hacemos esto?</a:t>
            </a:r>
            <a:endParaRPr/>
          </a:p>
        </p:txBody>
      </p:sp>
      <p:sp>
        <p:nvSpPr>
          <p:cNvPr id="355" name="Google Shape;355;p2"/>
          <p:cNvSpPr txBox="1"/>
          <p:nvPr/>
        </p:nvSpPr>
        <p:spPr>
          <a:xfrm>
            <a:off x="904983" y="4804586"/>
            <a:ext cx="21162549" cy="4876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555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reflexionar en equipo acerca del conocimiento qué tenemos de nuestro usuario, y crear un entendimiento común acerca de sus objetivos y motivaciones.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362" name="Google Shape;362;p3"/>
          <p:cNvSpPr txBox="1"/>
          <p:nvPr/>
        </p:nvSpPr>
        <p:spPr>
          <a:xfrm>
            <a:off x="1251937" y="1195220"/>
            <a:ext cx="3802036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  <p:sp>
        <p:nvSpPr>
          <p:cNvPr id="363" name="Google Shape;363;p3"/>
          <p:cNvSpPr txBox="1"/>
          <p:nvPr/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endParaRPr/>
          </a:p>
        </p:txBody>
      </p:sp>
      <p:sp>
        <p:nvSpPr>
          <p:cNvPr id="364" name="Google Shape;364;p3"/>
          <p:cNvSpPr txBox="1"/>
          <p:nvPr/>
        </p:nvSpPr>
        <p:spPr>
          <a:xfrm>
            <a:off x="1273530" y="3473775"/>
            <a:ext cx="12949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¿Cuándo utilizar esta actividad?</a:t>
            </a:r>
            <a:endParaRPr/>
          </a:p>
        </p:txBody>
      </p:sp>
      <p:sp>
        <p:nvSpPr>
          <p:cNvPr id="365" name="Google Shape;365;p3"/>
          <p:cNvSpPr txBox="1"/>
          <p:nvPr/>
        </p:nvSpPr>
        <p:spPr>
          <a:xfrm>
            <a:off x="892283" y="4804586"/>
            <a:ext cx="21162549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555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 el Mapa de Empatía antes de tomar una decisión que impacte la experiencia del usuario.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"/>
          <p:cNvSpPr txBox="1"/>
          <p:nvPr>
            <p:ph idx="1" type="body"/>
          </p:nvPr>
        </p:nvSpPr>
        <p:spPr>
          <a:xfrm rot="-1001880">
            <a:off x="-5519471" y="-522463"/>
            <a:ext cx="15578072" cy="155780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4"/>
          <p:cNvSpPr txBox="1"/>
          <p:nvPr>
            <p:ph idx="8" type="body"/>
          </p:nvPr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© 2018 IBM Corporation</a:t>
            </a:r>
            <a:endParaRPr/>
          </a:p>
        </p:txBody>
      </p:sp>
      <p:sp>
        <p:nvSpPr>
          <p:cNvPr id="372" name="Google Shape;372;p4"/>
          <p:cNvSpPr txBox="1"/>
          <p:nvPr/>
        </p:nvSpPr>
        <p:spPr>
          <a:xfrm>
            <a:off x="1298701" y="1195220"/>
            <a:ext cx="3802037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  <p:sp>
        <p:nvSpPr>
          <p:cNvPr id="373" name="Google Shape;373;p4"/>
          <p:cNvSpPr txBox="1"/>
          <p:nvPr/>
        </p:nvSpPr>
        <p:spPr>
          <a:xfrm>
            <a:off x="1298701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endParaRPr/>
          </a:p>
        </p:txBody>
      </p:sp>
      <p:sp>
        <p:nvSpPr>
          <p:cNvPr id="374" name="Google Shape;374;p4"/>
          <p:cNvSpPr txBox="1"/>
          <p:nvPr/>
        </p:nvSpPr>
        <p:spPr>
          <a:xfrm>
            <a:off x="1298701" y="5341435"/>
            <a:ext cx="7444911" cy="375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Recuerda que TÚ NO ERES EL USUARIO</a:t>
            </a:r>
            <a:endParaRPr/>
          </a:p>
        </p:txBody>
      </p:sp>
      <p:grpSp>
        <p:nvGrpSpPr>
          <p:cNvPr id="375" name="Google Shape;375;p4"/>
          <p:cNvGrpSpPr/>
          <p:nvPr/>
        </p:nvGrpSpPr>
        <p:grpSpPr>
          <a:xfrm>
            <a:off x="17754600" y="5792653"/>
            <a:ext cx="1731014" cy="2698386"/>
            <a:chOff x="3120466" y="756017"/>
            <a:chExt cx="1731012" cy="2698384"/>
          </a:xfrm>
        </p:grpSpPr>
        <p:cxnSp>
          <p:nvCxnSpPr>
            <p:cNvPr id="376" name="Google Shape;376;p4"/>
            <p:cNvCxnSpPr/>
            <p:nvPr/>
          </p:nvCxnSpPr>
          <p:spPr>
            <a:xfrm>
              <a:off x="3120466" y="2184400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77" name="Google Shape;377;p4"/>
            <p:cNvCxnSpPr/>
            <p:nvPr/>
          </p:nvCxnSpPr>
          <p:spPr>
            <a:xfrm flipH="1" rot="10800000">
              <a:off x="4060267" y="756017"/>
              <a:ext cx="791211" cy="791211"/>
            </a:xfrm>
            <a:prstGeom prst="straightConnector1">
              <a:avLst/>
            </a:prstGeom>
            <a:noFill/>
            <a:ln cap="flat" cmpd="sng" w="88900">
              <a:solidFill>
                <a:srgbClr val="000000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"/>
          <p:cNvSpPr/>
          <p:nvPr/>
        </p:nvSpPr>
        <p:spPr>
          <a:xfrm rot="-3602952">
            <a:off x="-6267695" y="-4131248"/>
            <a:ext cx="22577850" cy="184665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D5D5D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5"/>
          <p:cNvSpPr txBox="1"/>
          <p:nvPr/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384" name="Google Shape;384;p5"/>
          <p:cNvSpPr txBox="1"/>
          <p:nvPr/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</a:t>
            </a:r>
            <a:r>
              <a:rPr b="0" i="0" lang="en-US" sz="1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2021 IBM Corporation</a:t>
            </a:r>
            <a:endParaRPr/>
          </a:p>
        </p:txBody>
      </p:sp>
      <p:sp>
        <p:nvSpPr>
          <p:cNvPr id="385" name="Google Shape;385;p5"/>
          <p:cNvSpPr txBox="1"/>
          <p:nvPr/>
        </p:nvSpPr>
        <p:spPr>
          <a:xfrm>
            <a:off x="1273513" y="2926878"/>
            <a:ext cx="4498951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INTRODUCCIÓN</a:t>
            </a:r>
            <a:endParaRPr/>
          </a:p>
        </p:txBody>
      </p:sp>
      <p:sp>
        <p:nvSpPr>
          <p:cNvPr id="386" name="Google Shape;386;p5"/>
          <p:cNvSpPr txBox="1"/>
          <p:nvPr/>
        </p:nvSpPr>
        <p:spPr>
          <a:xfrm>
            <a:off x="1273513" y="3473779"/>
            <a:ext cx="16717226" cy="1562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tiempo sugerido para esta actividad es de </a:t>
            </a:r>
            <a:r>
              <a:rPr b="1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minutos,</a:t>
            </a: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Times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¡</a:t>
            </a: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pero tú decides!</a:t>
            </a:r>
            <a:endParaRPr/>
          </a:p>
        </p:txBody>
      </p:sp>
      <p:sp>
        <p:nvSpPr>
          <p:cNvPr id="387" name="Google Shape;387;p5"/>
          <p:cNvSpPr txBox="1"/>
          <p:nvPr/>
        </p:nvSpPr>
        <p:spPr>
          <a:xfrm>
            <a:off x="1621545" y="6282249"/>
            <a:ext cx="10203710" cy="4432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Habla menos, escribe más.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Escribe o dibuja tus ideas en los stickies antes de contarlas. Durante las discusiones, captura los puntos clave en stickies y ponlos en la pared.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hay ideas malas.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Empieza por lo grande. Recolecta las ideas de todos, agrupa y busca patrones. Identifica las grandes ideas.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Mantente enfocado en el usuario.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Cuenta historias acerca de tu usuario para mantenerlo como el foco de atención.</a:t>
            </a:r>
            <a:endParaRPr b="1" i="0" sz="12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8" name="Google Shape;388;p5"/>
          <p:cNvSpPr txBox="1"/>
          <p:nvPr/>
        </p:nvSpPr>
        <p:spPr>
          <a:xfrm>
            <a:off x="13011977" y="6244282"/>
            <a:ext cx="10203710" cy="4737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participan.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tienen un marcador y un block de stickies.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Mantén a todos atentos.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Evita conversaciones paralelas. Usa el “parking lot” para capturar puntos fuera del tema central.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Atente a los tiempos de la agenda.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 lograr los objetivos necesitamos mantenernos dentro del plan.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imes"/>
              <a:buNone/>
            </a:pPr>
            <a:r>
              <a:rPr b="0" i="0" lang="en-US" sz="3000" u="none" cap="none" strike="noStrike">
                <a:solidFill>
                  <a:schemeClr val="accent1"/>
                </a:solidFill>
                <a:latin typeface="Times"/>
                <a:ea typeface="Times"/>
                <a:cs typeface="Times"/>
                <a:sym typeface="Times"/>
              </a:rPr>
              <a:t>•</a:t>
            </a:r>
            <a:r>
              <a:rPr b="1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Sí, y…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lugar de descartar ideas, oblígate a construir sobre ellas.</a:t>
            </a:r>
            <a:endParaRPr b="1" i="0" sz="3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9" name="Google Shape;389;p5"/>
          <p:cNvSpPr txBox="1"/>
          <p:nvPr/>
        </p:nvSpPr>
        <p:spPr>
          <a:xfrm>
            <a:off x="1298701" y="1195220"/>
            <a:ext cx="3802037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"/>
          <p:cNvSpPr txBox="1"/>
          <p:nvPr>
            <p:ph idx="1" type="body"/>
          </p:nvPr>
        </p:nvSpPr>
        <p:spPr>
          <a:xfrm>
            <a:off x="6804719" y="4000499"/>
            <a:ext cx="9517262" cy="558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0"/>
              <a:buFont typeface="Helvetica Neue"/>
              <a:buNone/>
            </a:pPr>
            <a:r>
              <a:rPr lang="en-US" sz="12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Preparados…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0"/>
              <a:buFont typeface="Helvetica Neue"/>
              <a:buNone/>
            </a:pPr>
            <a:r>
              <a:rPr lang="en-US" sz="12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Listos…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0"/>
              <a:buFont typeface="Helvetica Neue"/>
              <a:buNone/>
            </a:pPr>
            <a:r>
              <a:rPr lang="en-US" sz="12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¡Ahora! </a:t>
            </a:r>
            <a:endParaRPr/>
          </a:p>
        </p:txBody>
      </p:sp>
      <p:grpSp>
        <p:nvGrpSpPr>
          <p:cNvPr id="395" name="Google Shape;395;p6"/>
          <p:cNvGrpSpPr/>
          <p:nvPr/>
        </p:nvGrpSpPr>
        <p:grpSpPr>
          <a:xfrm>
            <a:off x="-309596" y="-313256"/>
            <a:ext cx="25003193" cy="14342514"/>
            <a:chOff x="0" y="0"/>
            <a:chExt cx="25003192" cy="14342511"/>
          </a:xfrm>
        </p:grpSpPr>
        <p:grpSp>
          <p:nvGrpSpPr>
            <p:cNvPr id="396" name="Google Shape;396;p6"/>
            <p:cNvGrpSpPr/>
            <p:nvPr/>
          </p:nvGrpSpPr>
          <p:grpSpPr>
            <a:xfrm>
              <a:off x="944594" y="0"/>
              <a:ext cx="23084335" cy="252086"/>
              <a:chOff x="-1" y="0"/>
              <a:chExt cx="23084334" cy="252085"/>
            </a:xfrm>
          </p:grpSpPr>
          <p:cxnSp>
            <p:nvCxnSpPr>
              <p:cNvPr id="397" name="Google Shape;397;p6"/>
              <p:cNvCxnSpPr/>
              <p:nvPr/>
            </p:nvCxnSpPr>
            <p:spPr>
              <a:xfrm flipH="1" rot="10800000">
                <a:off x="-1" y="0"/>
                <a:ext cx="2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6"/>
              <p:cNvCxnSpPr/>
              <p:nvPr/>
            </p:nvCxnSpPr>
            <p:spPr>
              <a:xfrm flipH="1" rot="10800000">
                <a:off x="6259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6"/>
              <p:cNvCxnSpPr/>
              <p:nvPr/>
            </p:nvCxnSpPr>
            <p:spPr>
              <a:xfrm flipH="1" rot="10800000">
                <a:off x="51280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6"/>
              <p:cNvCxnSpPr/>
              <p:nvPr/>
            </p:nvCxnSpPr>
            <p:spPr>
              <a:xfrm flipH="1" rot="10800000">
                <a:off x="577071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6"/>
              <p:cNvCxnSpPr/>
              <p:nvPr/>
            </p:nvCxnSpPr>
            <p:spPr>
              <a:xfrm flipH="1" rot="10800000">
                <a:off x="63966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6"/>
              <p:cNvCxnSpPr/>
              <p:nvPr/>
            </p:nvCxnSpPr>
            <p:spPr>
              <a:xfrm flipH="1" rot="10800000">
                <a:off x="1090999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6"/>
              <p:cNvCxnSpPr/>
              <p:nvPr/>
            </p:nvCxnSpPr>
            <p:spPr>
              <a:xfrm flipH="1" rot="10800000">
                <a:off x="1155263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6"/>
              <p:cNvCxnSpPr/>
              <p:nvPr/>
            </p:nvCxnSpPr>
            <p:spPr>
              <a:xfrm flipH="1" rot="10800000">
                <a:off x="12178605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6"/>
              <p:cNvCxnSpPr/>
              <p:nvPr/>
            </p:nvCxnSpPr>
            <p:spPr>
              <a:xfrm flipH="1" rot="10800000">
                <a:off x="166900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6"/>
              <p:cNvCxnSpPr/>
              <p:nvPr/>
            </p:nvCxnSpPr>
            <p:spPr>
              <a:xfrm flipH="1" rot="10800000">
                <a:off x="1733272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6"/>
              <p:cNvCxnSpPr/>
              <p:nvPr/>
            </p:nvCxnSpPr>
            <p:spPr>
              <a:xfrm flipH="1" rot="10800000">
                <a:off x="1795869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6"/>
              <p:cNvCxnSpPr/>
              <p:nvPr/>
            </p:nvCxnSpPr>
            <p:spPr>
              <a:xfrm flipH="1" rot="10800000">
                <a:off x="2245836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6"/>
              <p:cNvCxnSpPr/>
              <p:nvPr/>
            </p:nvCxnSpPr>
            <p:spPr>
              <a:xfrm flipH="1" rot="10800000">
                <a:off x="2308433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410" name="Google Shape;410;p6"/>
            <p:cNvGrpSpPr/>
            <p:nvPr/>
          </p:nvGrpSpPr>
          <p:grpSpPr>
            <a:xfrm>
              <a:off x="944594" y="14090425"/>
              <a:ext cx="23084335" cy="252086"/>
              <a:chOff x="-1" y="0"/>
              <a:chExt cx="23084334" cy="252085"/>
            </a:xfrm>
          </p:grpSpPr>
          <p:cxnSp>
            <p:nvCxnSpPr>
              <p:cNvPr id="411" name="Google Shape;411;p6"/>
              <p:cNvCxnSpPr/>
              <p:nvPr/>
            </p:nvCxnSpPr>
            <p:spPr>
              <a:xfrm flipH="1" rot="10800000">
                <a:off x="-1" y="0"/>
                <a:ext cx="2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6"/>
              <p:cNvCxnSpPr/>
              <p:nvPr/>
            </p:nvCxnSpPr>
            <p:spPr>
              <a:xfrm flipH="1" rot="10800000">
                <a:off x="6259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6"/>
              <p:cNvCxnSpPr/>
              <p:nvPr/>
            </p:nvCxnSpPr>
            <p:spPr>
              <a:xfrm flipH="1" rot="10800000">
                <a:off x="512807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6"/>
              <p:cNvCxnSpPr/>
              <p:nvPr/>
            </p:nvCxnSpPr>
            <p:spPr>
              <a:xfrm flipH="1" rot="10800000">
                <a:off x="577071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6"/>
              <p:cNvCxnSpPr/>
              <p:nvPr/>
            </p:nvCxnSpPr>
            <p:spPr>
              <a:xfrm flipH="1" rot="10800000">
                <a:off x="63966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6"/>
              <p:cNvCxnSpPr/>
              <p:nvPr/>
            </p:nvCxnSpPr>
            <p:spPr>
              <a:xfrm flipH="1" rot="10800000">
                <a:off x="1090999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6"/>
              <p:cNvCxnSpPr/>
              <p:nvPr/>
            </p:nvCxnSpPr>
            <p:spPr>
              <a:xfrm flipH="1" rot="10800000">
                <a:off x="11552634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6"/>
              <p:cNvCxnSpPr/>
              <p:nvPr/>
            </p:nvCxnSpPr>
            <p:spPr>
              <a:xfrm flipH="1" rot="10800000">
                <a:off x="12178605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6"/>
              <p:cNvCxnSpPr/>
              <p:nvPr/>
            </p:nvCxnSpPr>
            <p:spPr>
              <a:xfrm flipH="1" rot="10800000">
                <a:off x="1669008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6"/>
              <p:cNvCxnSpPr/>
              <p:nvPr/>
            </p:nvCxnSpPr>
            <p:spPr>
              <a:xfrm flipH="1" rot="10800000">
                <a:off x="1733272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6"/>
              <p:cNvCxnSpPr/>
              <p:nvPr/>
            </p:nvCxnSpPr>
            <p:spPr>
              <a:xfrm flipH="1" rot="10800000">
                <a:off x="17958691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2" name="Google Shape;422;p6"/>
              <p:cNvCxnSpPr/>
              <p:nvPr/>
            </p:nvCxnSpPr>
            <p:spPr>
              <a:xfrm flipH="1" rot="10800000">
                <a:off x="2245836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3" name="Google Shape;423;p6"/>
              <p:cNvCxnSpPr/>
              <p:nvPr/>
            </p:nvCxnSpPr>
            <p:spPr>
              <a:xfrm flipH="1" rot="10800000">
                <a:off x="23084332" y="0"/>
                <a:ext cx="1" cy="252085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424" name="Google Shape;424;p6"/>
            <p:cNvGrpSpPr/>
            <p:nvPr/>
          </p:nvGrpSpPr>
          <p:grpSpPr>
            <a:xfrm>
              <a:off x="0" y="980218"/>
              <a:ext cx="254001" cy="12382074"/>
              <a:chOff x="0" y="0"/>
              <a:chExt cx="254000" cy="12382073"/>
            </a:xfrm>
          </p:grpSpPr>
          <p:cxnSp>
            <p:nvCxnSpPr>
              <p:cNvPr id="425" name="Google Shape;425;p6"/>
              <p:cNvCxnSpPr/>
              <p:nvPr/>
            </p:nvCxnSpPr>
            <p:spPr>
              <a:xfrm>
                <a:off x="0" y="0"/>
                <a:ext cx="254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6"/>
              <p:cNvCxnSpPr/>
              <p:nvPr/>
            </p:nvCxnSpPr>
            <p:spPr>
              <a:xfrm>
                <a:off x="0" y="626533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6"/>
              <p:cNvCxnSpPr/>
              <p:nvPr/>
            </p:nvCxnSpPr>
            <p:spPr>
              <a:xfrm>
                <a:off x="0" y="92336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6"/>
              <p:cNvCxnSpPr/>
              <p:nvPr/>
            </p:nvCxnSpPr>
            <p:spPr>
              <a:xfrm>
                <a:off x="0" y="267637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6"/>
              <p:cNvCxnSpPr/>
              <p:nvPr/>
            </p:nvCxnSpPr>
            <p:spPr>
              <a:xfrm>
                <a:off x="0" y="442939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6"/>
              <p:cNvCxnSpPr/>
              <p:nvPr/>
            </p:nvCxnSpPr>
            <p:spPr>
              <a:xfrm>
                <a:off x="0" y="618240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6"/>
              <p:cNvCxnSpPr/>
              <p:nvPr/>
            </p:nvCxnSpPr>
            <p:spPr>
              <a:xfrm>
                <a:off x="0" y="793541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2" name="Google Shape;432;p6"/>
              <p:cNvCxnSpPr/>
              <p:nvPr/>
            </p:nvCxnSpPr>
            <p:spPr>
              <a:xfrm>
                <a:off x="0" y="968843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3" name="Google Shape;433;p6"/>
              <p:cNvCxnSpPr/>
              <p:nvPr/>
            </p:nvCxnSpPr>
            <p:spPr>
              <a:xfrm>
                <a:off x="0" y="11441445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4" name="Google Shape;434;p6"/>
              <p:cNvCxnSpPr/>
              <p:nvPr/>
            </p:nvCxnSpPr>
            <p:spPr>
              <a:xfrm>
                <a:off x="0" y="11755539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5" name="Google Shape;435;p6"/>
              <p:cNvCxnSpPr/>
              <p:nvPr/>
            </p:nvCxnSpPr>
            <p:spPr>
              <a:xfrm>
                <a:off x="0" y="12382072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436" name="Google Shape;436;p6"/>
            <p:cNvGrpSpPr/>
            <p:nvPr/>
          </p:nvGrpSpPr>
          <p:grpSpPr>
            <a:xfrm>
              <a:off x="24749190" y="980218"/>
              <a:ext cx="254002" cy="12382074"/>
              <a:chOff x="0" y="0"/>
              <a:chExt cx="254000" cy="12382073"/>
            </a:xfrm>
          </p:grpSpPr>
          <p:cxnSp>
            <p:nvCxnSpPr>
              <p:cNvPr id="437" name="Google Shape;437;p6"/>
              <p:cNvCxnSpPr/>
              <p:nvPr/>
            </p:nvCxnSpPr>
            <p:spPr>
              <a:xfrm>
                <a:off x="0" y="0"/>
                <a:ext cx="2540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6"/>
              <p:cNvCxnSpPr/>
              <p:nvPr/>
            </p:nvCxnSpPr>
            <p:spPr>
              <a:xfrm>
                <a:off x="0" y="626533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6"/>
              <p:cNvCxnSpPr/>
              <p:nvPr/>
            </p:nvCxnSpPr>
            <p:spPr>
              <a:xfrm>
                <a:off x="0" y="92336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6"/>
              <p:cNvCxnSpPr/>
              <p:nvPr/>
            </p:nvCxnSpPr>
            <p:spPr>
              <a:xfrm>
                <a:off x="0" y="267637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6"/>
              <p:cNvCxnSpPr/>
              <p:nvPr/>
            </p:nvCxnSpPr>
            <p:spPr>
              <a:xfrm>
                <a:off x="0" y="442939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2" name="Google Shape;442;p6"/>
              <p:cNvCxnSpPr/>
              <p:nvPr/>
            </p:nvCxnSpPr>
            <p:spPr>
              <a:xfrm>
                <a:off x="0" y="6182404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3" name="Google Shape;443;p6"/>
              <p:cNvCxnSpPr/>
              <p:nvPr/>
            </p:nvCxnSpPr>
            <p:spPr>
              <a:xfrm>
                <a:off x="0" y="7935417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6"/>
              <p:cNvCxnSpPr/>
              <p:nvPr/>
            </p:nvCxnSpPr>
            <p:spPr>
              <a:xfrm>
                <a:off x="0" y="9688431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6"/>
              <p:cNvCxnSpPr/>
              <p:nvPr/>
            </p:nvCxnSpPr>
            <p:spPr>
              <a:xfrm>
                <a:off x="0" y="11441445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6"/>
              <p:cNvCxnSpPr/>
              <p:nvPr/>
            </p:nvCxnSpPr>
            <p:spPr>
              <a:xfrm>
                <a:off x="0" y="11755539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447" name="Google Shape;447;p6"/>
              <p:cNvCxnSpPr/>
              <p:nvPr/>
            </p:nvCxnSpPr>
            <p:spPr>
              <a:xfrm>
                <a:off x="0" y="12382072"/>
                <a:ext cx="254000" cy="1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61607226_3e9d48af14_k.jpg" id="452" name="Google Shape;452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541" r="16540" t="0"/>
          <a:stretch/>
        </p:blipFill>
        <p:spPr>
          <a:xfrm>
            <a:off x="8006210" y="-62568"/>
            <a:ext cx="16465720" cy="138409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"/>
          <p:cNvSpPr txBox="1"/>
          <p:nvPr>
            <p:ph idx="1" type="body"/>
          </p:nvPr>
        </p:nvSpPr>
        <p:spPr>
          <a:xfrm rot="-1001880">
            <a:off x="-5519471" y="-522463"/>
            <a:ext cx="15578072" cy="155780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t/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7"/>
          <p:cNvSpPr txBox="1"/>
          <p:nvPr>
            <p:ph idx="4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lang="en-US">
                <a:solidFill>
                  <a:srgbClr val="1A9DEC"/>
                </a:solidFill>
              </a:rPr>
              <a:t>RECOLECTAR</a:t>
            </a:r>
            <a:r>
              <a:rPr b="0" lang="en-US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455" name="Google Shape;455;p7"/>
          <p:cNvSpPr txBox="1"/>
          <p:nvPr>
            <p:ph idx="5" type="body"/>
          </p:nvPr>
        </p:nvSpPr>
        <p:spPr>
          <a:xfrm>
            <a:off x="1273513" y="3473779"/>
            <a:ext cx="7919119" cy="7493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Asegúrate que tus datos estén validados mediante la observación de tu usuario.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/>
              <a:t>Si es posible, invita usuarios o sponsor users a participar.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56" name="Google Shape;456;p7"/>
          <p:cNvSpPr txBox="1"/>
          <p:nvPr>
            <p:ph idx="6" type="body"/>
          </p:nvPr>
        </p:nvSpPr>
        <p:spPr>
          <a:xfrm>
            <a:off x="5018293" y="1277770"/>
            <a:ext cx="798266" cy="35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b="1" lang="en-US" sz="1700">
                <a:latin typeface="Helvetica Neue"/>
                <a:ea typeface="Helvetica Neue"/>
                <a:cs typeface="Helvetica Neue"/>
                <a:sym typeface="Helvetica Neue"/>
              </a:rPr>
              <a:t>30 min</a:t>
            </a:r>
            <a:endParaRPr/>
          </a:p>
        </p:txBody>
      </p:sp>
      <p:sp>
        <p:nvSpPr>
          <p:cNvPr id="457" name="Google Shape;457;p7"/>
          <p:cNvSpPr txBox="1"/>
          <p:nvPr>
            <p:ph idx="8" type="body"/>
          </p:nvPr>
        </p:nvSpPr>
        <p:spPr>
          <a:xfrm>
            <a:off x="1274233" y="12856633"/>
            <a:ext cx="4663716" cy="21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Enterprise Design Thinking Toolkit © 2021 IBM Corporation</a:t>
            </a:r>
            <a:endParaRPr/>
          </a:p>
        </p:txBody>
      </p:sp>
      <p:sp>
        <p:nvSpPr>
          <p:cNvPr id="458" name="Google Shape;458;p7"/>
          <p:cNvSpPr txBox="1"/>
          <p:nvPr/>
        </p:nvSpPr>
        <p:spPr>
          <a:xfrm>
            <a:off x="1298701" y="1195220"/>
            <a:ext cx="3802037" cy="482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Empatía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blue.jpg" id="463" name="Google Shape;463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070" l="67108" r="0" t="11603"/>
          <a:stretch/>
        </p:blipFill>
        <p:spPr>
          <a:xfrm>
            <a:off x="12004554" y="-16103"/>
            <a:ext cx="12402329" cy="1374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b="1" lang="en-US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UP</a:t>
            </a:r>
            <a:endParaRPr/>
          </a:p>
        </p:txBody>
      </p:sp>
      <p:pic>
        <p:nvPicPr>
          <p:cNvPr descr="Toolkit Activities for Decks-54empty.jpg" id="465" name="Google Shape;465;p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05" r="2104" t="0"/>
          <a:stretch/>
        </p:blipFill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pic>
      <p:sp>
        <p:nvSpPr>
          <p:cNvPr id="466" name="Google Shape;466;p8"/>
          <p:cNvSpPr txBox="1"/>
          <p:nvPr>
            <p:ph idx="5" type="body"/>
          </p:nvPr>
        </p:nvSpPr>
        <p:spPr>
          <a:xfrm>
            <a:off x="1273513" y="3473779"/>
            <a:ext cx="8540982" cy="3835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Dibuja una matriz y etiqueta los 4 cuadrantes: </a:t>
            </a:r>
            <a:r>
              <a:rPr i="1" lang="en-US"/>
              <a:t>dice, hace, piensa, </a:t>
            </a: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i="1" lang="en-US"/>
              <a:t>siente.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ity_blue.jpg" id="471" name="Google Shape;471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0070" l="67108" r="0" t="11603"/>
          <a:stretch/>
        </p:blipFill>
        <p:spPr>
          <a:xfrm>
            <a:off x="12004554" y="-16103"/>
            <a:ext cx="12402329" cy="1374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9"/>
          <p:cNvSpPr txBox="1"/>
          <p:nvPr>
            <p:ph idx="1" type="body"/>
          </p:nvPr>
        </p:nvSpPr>
        <p:spPr>
          <a:xfrm>
            <a:off x="1273513" y="2926878"/>
            <a:ext cx="4498951" cy="36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r>
              <a:rPr b="1" lang="en-US" sz="2200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UP</a:t>
            </a:r>
            <a:endParaRPr/>
          </a:p>
        </p:txBody>
      </p:sp>
      <p:pic>
        <p:nvPicPr>
          <p:cNvPr descr="Toolkit Activities for Decks-54.jpg" id="473" name="Google Shape;473;p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05" r="2104" t="0"/>
          <a:stretch/>
        </p:blipFill>
        <p:spPr>
          <a:xfrm>
            <a:off x="13147791" y="2072431"/>
            <a:ext cx="10289729" cy="9263539"/>
          </a:xfrm>
          <a:prstGeom prst="rect">
            <a:avLst/>
          </a:prstGeom>
          <a:noFill/>
          <a:ln>
            <a:noFill/>
          </a:ln>
          <a:effectLst>
            <a:outerShdw blurRad="317500" rotWithShape="0" dir="5400000" dist="25400">
              <a:srgbClr val="000000">
                <a:alpha val="10980"/>
              </a:srgbClr>
            </a:outerShdw>
          </a:effectLst>
        </p:spPr>
      </p:pic>
      <p:sp>
        <p:nvSpPr>
          <p:cNvPr id="474" name="Google Shape;474;p9"/>
          <p:cNvSpPr txBox="1"/>
          <p:nvPr>
            <p:ph idx="5" type="body"/>
          </p:nvPr>
        </p:nvSpPr>
        <p:spPr>
          <a:xfrm>
            <a:off x="1273513" y="3473779"/>
            <a:ext cx="8540982" cy="6578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Haz un boceto de tu usuario o stakeholder en el centro. </a:t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imes"/>
              <a:buNone/>
            </a:pPr>
            <a:r>
              <a:t/>
            </a:r>
            <a:endParaRPr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</a:pPr>
            <a:r>
              <a:rPr lang="en-US" sz="6000">
                <a:latin typeface="Helvetica Neue"/>
                <a:ea typeface="Helvetica Neue"/>
                <a:cs typeface="Helvetica Neue"/>
                <a:sym typeface="Helvetica Neue"/>
              </a:rPr>
              <a:t>Dale un nombre y añade una breve descripción de quién es y qué hace. 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